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82" r:id="rId3"/>
    <p:sldId id="549" r:id="rId4"/>
    <p:sldId id="556" r:id="rId5"/>
    <p:sldId id="557" r:id="rId6"/>
    <p:sldId id="558" r:id="rId7"/>
    <p:sldId id="559" r:id="rId8"/>
    <p:sldId id="514" r:id="rId9"/>
    <p:sldId id="550" r:id="rId10"/>
    <p:sldId id="533" r:id="rId11"/>
    <p:sldId id="551" r:id="rId12"/>
    <p:sldId id="534" r:id="rId13"/>
    <p:sldId id="561" r:id="rId14"/>
    <p:sldId id="562" r:id="rId15"/>
    <p:sldId id="563" r:id="rId16"/>
    <p:sldId id="564" r:id="rId17"/>
    <p:sldId id="565" r:id="rId18"/>
    <p:sldId id="560"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49"/>
            <p14:sldId id="556"/>
            <p14:sldId id="557"/>
            <p14:sldId id="558"/>
            <p14:sldId id="559"/>
            <p14:sldId id="514"/>
            <p14:sldId id="550"/>
            <p14:sldId id="533"/>
            <p14:sldId id="551"/>
            <p14:sldId id="534"/>
            <p14:sldId id="561"/>
            <p14:sldId id="562"/>
            <p14:sldId id="563"/>
            <p14:sldId id="564"/>
            <p14:sldId id="565"/>
            <p14:sldId id="560"/>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92" d="100"/>
          <a:sy n="92" d="100"/>
        </p:scale>
        <p:origin x="-108" y="-132"/>
      </p:cViewPr>
      <p:guideLst>
        <p:guide orient="horz" pos="2160"/>
        <p:guide pos="2880"/>
      </p:guideLst>
    </p:cSldViewPr>
  </p:slideViewPr>
  <p:notesTextViewPr>
    <p:cViewPr>
      <p:scale>
        <a:sx n="1" d="1"/>
        <a:sy n="1" d="1"/>
      </p:scale>
      <p:origin x="0" y="0"/>
    </p:cViewPr>
  </p:notesTextViewPr>
  <p:sorterViewPr>
    <p:cViewPr>
      <p:scale>
        <a:sx n="100" d="100"/>
        <a:sy n="100" d="100"/>
      </p:scale>
      <p:origin x="0" y="9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 Id="rId9"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6</a:t>
            </a:fld>
            <a:endParaRPr lang="en-CA"/>
          </a:p>
        </p:txBody>
      </p:sp>
    </p:spTree>
    <p:extLst>
      <p:ext uri="{BB962C8B-B14F-4D97-AF65-F5344CB8AC3E}">
        <p14:creationId xmlns:p14="http://schemas.microsoft.com/office/powerpoint/2010/main" val="374154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7</a:t>
            </a:fld>
            <a:endParaRPr lang="en-CA"/>
          </a:p>
        </p:txBody>
      </p:sp>
    </p:spTree>
    <p:extLst>
      <p:ext uri="{BB962C8B-B14F-4D97-AF65-F5344CB8AC3E}">
        <p14:creationId xmlns:p14="http://schemas.microsoft.com/office/powerpoint/2010/main" val="3741545539"/>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Finding solutions to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Finding solutions to systems of linear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Finding solutions to systems of linear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Finding solutions to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Finding solutions to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Finding solutions to systems of linear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10.wav"/><Relationship Id="rId7" Type="http://schemas.openxmlformats.org/officeDocument/2006/relationships/image" Target="../media/image23.wmf"/><Relationship Id="rId12" Type="http://schemas.openxmlformats.org/officeDocument/2006/relationships/image" Target="../media/image10.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0.wav"/><Relationship Id="rId9" Type="http://schemas.openxmlformats.org/officeDocument/2006/relationships/image" Target="../media/image24.wmf"/></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wav"/><Relationship Id="rId7" Type="http://schemas.openxmlformats.org/officeDocument/2006/relationships/image" Target="../media/image26.w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wav"/><Relationship Id="rId7" Type="http://schemas.openxmlformats.org/officeDocument/2006/relationships/image" Target="../media/image27.wmf"/><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slideLayout" Target="../slideLayouts/slideLayout2.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1.wmf"/><Relationship Id="rId18" Type="http://schemas.openxmlformats.org/officeDocument/2006/relationships/oleObject" Target="../embeddings/oleObject26.bin"/><Relationship Id="rId3" Type="http://schemas.microsoft.com/office/2007/relationships/media" Target="../media/media15.wav"/><Relationship Id="rId21" Type="http://schemas.openxmlformats.org/officeDocument/2006/relationships/image" Target="../media/image35.wmf"/><Relationship Id="rId7" Type="http://schemas.openxmlformats.org/officeDocument/2006/relationships/image" Target="../media/image28.wmf"/><Relationship Id="rId12" Type="http://schemas.openxmlformats.org/officeDocument/2006/relationships/oleObject" Target="../embeddings/oleObject23.bin"/><Relationship Id="rId17" Type="http://schemas.openxmlformats.org/officeDocument/2006/relationships/image" Target="../media/image33.wmf"/><Relationship Id="rId2" Type="http://schemas.openxmlformats.org/officeDocument/2006/relationships/tags" Target="../tags/tag13.xml"/><Relationship Id="rId16" Type="http://schemas.openxmlformats.org/officeDocument/2006/relationships/oleObject" Target="../embeddings/oleObject25.bin"/><Relationship Id="rId20" Type="http://schemas.openxmlformats.org/officeDocument/2006/relationships/oleObject" Target="../embeddings/oleObject27.bin"/><Relationship Id="rId1" Type="http://schemas.openxmlformats.org/officeDocument/2006/relationships/vmlDrawing" Target="../drawings/vmlDrawing10.vml"/><Relationship Id="rId6" Type="http://schemas.openxmlformats.org/officeDocument/2006/relationships/oleObject" Target="../embeddings/oleObject20.bin"/><Relationship Id="rId11" Type="http://schemas.openxmlformats.org/officeDocument/2006/relationships/image" Target="../media/image30.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32.wmf"/><Relationship Id="rId23" Type="http://schemas.openxmlformats.org/officeDocument/2006/relationships/image" Target="../media/image36.wmf"/><Relationship Id="rId10" Type="http://schemas.openxmlformats.org/officeDocument/2006/relationships/oleObject" Target="../embeddings/oleObject22.bin"/><Relationship Id="rId19" Type="http://schemas.openxmlformats.org/officeDocument/2006/relationships/image" Target="../media/image34.wmf"/><Relationship Id="rId4" Type="http://schemas.openxmlformats.org/officeDocument/2006/relationships/audio" Target="../media/media15.wav"/><Relationship Id="rId9" Type="http://schemas.openxmlformats.org/officeDocument/2006/relationships/image" Target="../media/image29.wmf"/><Relationship Id="rId14" Type="http://schemas.openxmlformats.org/officeDocument/2006/relationships/oleObject" Target="../embeddings/oleObject24.bin"/><Relationship Id="rId22" Type="http://schemas.openxmlformats.org/officeDocument/2006/relationships/oleObject" Target="../embeddings/oleObject28.bin"/></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6.wav"/><Relationship Id="rId7" Type="http://schemas.openxmlformats.org/officeDocument/2006/relationships/image" Target="../media/image37.wmf"/><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oleObject" Target="../embeddings/oleObject29.bin"/><Relationship Id="rId5" Type="http://schemas.openxmlformats.org/officeDocument/2006/relationships/slideLayout" Target="../slideLayouts/slideLayout2.xml"/><Relationship Id="rId4"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5.wav"/><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5.wav"/><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7.bin"/><Relationship Id="rId3" Type="http://schemas.microsoft.com/office/2007/relationships/media" Target="../media/media6.wav"/><Relationship Id="rId7" Type="http://schemas.openxmlformats.org/officeDocument/2006/relationships/oleObject" Target="../embeddings/oleObject4.bin"/><Relationship Id="rId12" Type="http://schemas.openxmlformats.org/officeDocument/2006/relationships/image" Target="../media/image16.wmf"/><Relationship Id="rId17" Type="http://schemas.openxmlformats.org/officeDocument/2006/relationships/image" Target="../media/image11.png"/><Relationship Id="rId2" Type="http://schemas.openxmlformats.org/officeDocument/2006/relationships/tags" Target="../tags/tag4.xml"/><Relationship Id="rId16" Type="http://schemas.openxmlformats.org/officeDocument/2006/relationships/oleObject" Target="../embeddings/oleObject9.bin"/><Relationship Id="rId1" Type="http://schemas.openxmlformats.org/officeDocument/2006/relationships/vmlDrawing" Target="../drawings/vmlDrawing3.vml"/><Relationship Id="rId6" Type="http://schemas.openxmlformats.org/officeDocument/2006/relationships/notesSlide" Target="../notesSlides/notesSlide1.xml"/><Relationship Id="rId11" Type="http://schemas.openxmlformats.org/officeDocument/2006/relationships/oleObject" Target="../embeddings/oleObject6.bin"/><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image" Target="../media/image15.wmf"/><Relationship Id="rId4" Type="http://schemas.openxmlformats.org/officeDocument/2006/relationships/audio" Target="../media/media6.wav"/><Relationship Id="rId9" Type="http://schemas.openxmlformats.org/officeDocument/2006/relationships/oleObject" Target="../embeddings/oleObject5.bin"/><Relationship Id="rId1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11.png"/><Relationship Id="rId3" Type="http://schemas.microsoft.com/office/2007/relationships/media" Target="../media/media7.wav"/><Relationship Id="rId7" Type="http://schemas.openxmlformats.org/officeDocument/2006/relationships/oleObject" Target="../embeddings/oleObject10.bin"/><Relationship Id="rId12" Type="http://schemas.openxmlformats.org/officeDocument/2006/relationships/image" Target="../media/image20.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notesSlide" Target="../notesSlides/notesSlide2.xml"/><Relationship Id="rId11" Type="http://schemas.openxmlformats.org/officeDocument/2006/relationships/oleObject" Target="../embeddings/oleObject12.bin"/><Relationship Id="rId5" Type="http://schemas.openxmlformats.org/officeDocument/2006/relationships/slideLayout" Target="../slideLayouts/slideLayout2.xml"/><Relationship Id="rId10" Type="http://schemas.openxmlformats.org/officeDocument/2006/relationships/image" Target="../media/image19.wmf"/><Relationship Id="rId4" Type="http://schemas.openxmlformats.org/officeDocument/2006/relationships/audio" Target="../media/media7.wav"/><Relationship Id="rId9"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8.wav"/><Relationship Id="rId7" Type="http://schemas.openxmlformats.org/officeDocument/2006/relationships/image" Target="../media/image21.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9.wav"/><Relationship Id="rId7" Type="http://schemas.openxmlformats.org/officeDocument/2006/relationships/image" Target="../media/image22.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6.2 </a:t>
            </a:r>
            <a:r>
              <a:rPr lang="en-CA" dirty="0" smtClean="0"/>
              <a:t>Finding solutions to a system of linear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274"/>
    </mc:Choice>
    <mc:Fallback xmlns="">
      <p:transition spd="slow" advTm="1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Suppose you had two equations, but only one unknown:</a:t>
            </a:r>
          </a:p>
          <a:p>
            <a:pPr marL="0" indent="0" algn="ctr">
              <a:buNone/>
            </a:pPr>
            <a:r>
              <a:rPr lang="en-US" i="1" dirty="0">
                <a:latin typeface="Times New Roman" panose="02020603050405020304" pitchFamily="18" charset="0"/>
              </a:rPr>
              <a:t>a</a:t>
            </a:r>
            <a:r>
              <a:rPr lang="en-US" baseline="-25000" dirty="0">
                <a:latin typeface="Times New Roman" panose="02020603050405020304" pitchFamily="18" charset="0"/>
              </a:rPr>
              <a:t>1,1</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1</a:t>
            </a:r>
            <a:endParaRPr lang="en-US" i="1" dirty="0">
              <a:latin typeface="Times New Roman" panose="02020603050405020304" pitchFamily="18" charset="0"/>
            </a:endParaRPr>
          </a:p>
          <a:p>
            <a:pPr marL="0" indent="0" algn="ctr">
              <a:buNone/>
            </a:pPr>
            <a:r>
              <a:rPr lang="en-US" i="1" dirty="0" smtClean="0">
                <a:latin typeface="Times New Roman" panose="02020603050405020304" pitchFamily="18" charset="0"/>
              </a:rPr>
              <a:t>a</a:t>
            </a:r>
            <a:r>
              <a:rPr lang="en-US" baseline="-25000" dirty="0" smtClean="0">
                <a:latin typeface="Times New Roman" panose="02020603050405020304" pitchFamily="18" charset="0"/>
              </a:rPr>
              <a:t>2,1</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b</a:t>
            </a:r>
            <a:r>
              <a:rPr lang="en-US" baseline="-25000" dirty="0" smtClean="0">
                <a:latin typeface="Times New Roman" panose="02020603050405020304" pitchFamily="18" charset="0"/>
              </a:rPr>
              <a:t>2</a:t>
            </a:r>
            <a:endParaRPr lang="en-US" i="1" dirty="0" smtClean="0">
              <a:latin typeface="Times New Roman" panose="02020603050405020304" pitchFamily="18" charset="0"/>
            </a:endParaRPr>
          </a:p>
          <a:p>
            <a:pPr marL="457200" lvl="1" indent="0">
              <a:buNone/>
            </a:pPr>
            <a:endParaRPr lang="en-US" sz="1100" dirty="0" smtClean="0">
              <a:latin typeface="Times New Roman" panose="02020603050405020304" pitchFamily="18" charset="0"/>
            </a:endParaRPr>
          </a:p>
          <a:p>
            <a:pPr lvl="1"/>
            <a:r>
              <a:rPr lang="en-US" dirty="0" smtClean="0">
                <a:latin typeface="Times New Roman" panose="02020603050405020304" pitchFamily="18" charset="0"/>
              </a:rPr>
              <a:t>The first equation says                 and the second says</a:t>
            </a:r>
          </a:p>
          <a:p>
            <a:pPr marL="457200" lvl="1" indent="0">
              <a:buNone/>
            </a:pPr>
            <a:endParaRPr lang="en-US" sz="1100" dirty="0" smtClean="0">
              <a:latin typeface="Times New Roman" panose="02020603050405020304" pitchFamily="18" charset="0"/>
            </a:endParaRPr>
          </a:p>
          <a:p>
            <a:pPr lvl="1"/>
            <a:r>
              <a:rPr lang="en-US" dirty="0" smtClean="0">
                <a:latin typeface="Times New Roman" panose="02020603050405020304" pitchFamily="18" charset="0"/>
              </a:rPr>
              <a:t>If these are different, no solution exists</a:t>
            </a:r>
          </a:p>
          <a:p>
            <a:pPr marL="457200" lvl="1" indent="0" algn="ctr">
              <a:buNone/>
            </a:pPr>
            <a:r>
              <a:rPr lang="en-US" dirty="0" smtClean="0">
                <a:latin typeface="Times New Roman" panose="02020603050405020304" pitchFamily="18" charset="0"/>
              </a:rPr>
              <a:t>2</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5</a:t>
            </a:r>
          </a:p>
          <a:p>
            <a:pPr marL="457200" lvl="1" indent="0" algn="ctr">
              <a:buNone/>
            </a:pPr>
            <a:r>
              <a:rPr lang="en-US" dirty="0" smtClean="0">
                <a:latin typeface="Times New Roman" panose="02020603050405020304" pitchFamily="18" charset="0"/>
              </a:rPr>
              <a:t>4</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7</a:t>
            </a:r>
            <a:endParaRPr lang="en-US" dirty="0">
              <a:latin typeface="Times New Roman" panose="02020603050405020304" pitchFamily="18" charset="0"/>
            </a:endParaRPr>
          </a:p>
          <a:p>
            <a:pPr lvl="1"/>
            <a:r>
              <a:rPr lang="en-US" dirty="0" smtClean="0">
                <a:latin typeface="Times New Roman" panose="02020603050405020304" pitchFamily="18" charset="0"/>
              </a:rPr>
              <a:t>If they are equal,                  , this can only happen if </a:t>
            </a:r>
            <a:r>
              <a:rPr lang="en-US" dirty="0" err="1" smtClean="0">
                <a:latin typeface="Times New Roman" panose="02020603050405020304" pitchFamily="18" charset="0"/>
              </a:rPr>
              <a:t>Eqn</a:t>
            </a:r>
            <a:r>
              <a:rPr lang="en-US" dirty="0" smtClean="0">
                <a:latin typeface="Times New Roman" panose="02020603050405020304" pitchFamily="18" charset="0"/>
              </a:rPr>
              <a:t> 1 is a </a:t>
            </a:r>
            <a:br>
              <a:rPr lang="en-US" dirty="0" smtClean="0">
                <a:latin typeface="Times New Roman" panose="02020603050405020304" pitchFamily="18" charset="0"/>
              </a:rPr>
            </a:br>
            <a:r>
              <a:rPr lang="en-US" dirty="0" smtClean="0">
                <a:latin typeface="Times New Roman" panose="02020603050405020304" pitchFamily="18" charset="0"/>
              </a:rPr>
              <a:t/>
            </a:r>
            <a:br>
              <a:rPr lang="en-US" dirty="0" smtClean="0">
                <a:latin typeface="Times New Roman" panose="02020603050405020304" pitchFamily="18" charset="0"/>
              </a:rPr>
            </a:br>
            <a:r>
              <a:rPr lang="en-US" dirty="0" smtClean="0">
                <a:latin typeface="Times New Roman" panose="02020603050405020304" pitchFamily="18" charset="0"/>
              </a:rPr>
              <a:t>scalar multiple of </a:t>
            </a:r>
            <a:r>
              <a:rPr lang="en-US" dirty="0" err="1" smtClean="0">
                <a:latin typeface="Times New Roman" panose="02020603050405020304" pitchFamily="18" charset="0"/>
              </a:rPr>
              <a:t>Eqn</a:t>
            </a:r>
            <a:r>
              <a:rPr lang="en-US" dirty="0" smtClean="0">
                <a:latin typeface="Times New Roman" panose="02020603050405020304" pitchFamily="18" charset="0"/>
              </a:rPr>
              <a:t> 2</a:t>
            </a:r>
          </a:p>
          <a:p>
            <a:pPr marL="457200" lvl="1" indent="0">
              <a:buNone/>
            </a:pPr>
            <a:r>
              <a:rPr lang="en-US" dirty="0" smtClean="0">
                <a:latin typeface="Times New Roman" panose="02020603050405020304" pitchFamily="18" charset="0"/>
              </a:rPr>
              <a:t>				  2</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dirty="0">
                <a:latin typeface="Times New Roman" panose="02020603050405020304" pitchFamily="18" charset="0"/>
              </a:rPr>
              <a:t>5</a:t>
            </a:r>
          </a:p>
          <a:p>
            <a:pPr marL="457200" lvl="1" indent="0">
              <a:buNone/>
            </a:pPr>
            <a:r>
              <a:rPr lang="en-US" dirty="0" smtClean="0">
                <a:latin typeface="Times New Roman" panose="02020603050405020304" pitchFamily="18" charset="0"/>
              </a:rPr>
              <a:t>				–3</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–7.5</a:t>
            </a: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645866895"/>
              </p:ext>
            </p:extLst>
          </p:nvPr>
        </p:nvGraphicFramePr>
        <p:xfrm>
          <a:off x="7025686" y="2875946"/>
          <a:ext cx="1011237" cy="766763"/>
        </p:xfrm>
        <a:graphic>
          <a:graphicData uri="http://schemas.openxmlformats.org/presentationml/2006/ole">
            <mc:AlternateContent xmlns:mc="http://schemas.openxmlformats.org/markup-compatibility/2006">
              <mc:Choice xmlns:v="urn:schemas-microsoft-com:vml" Requires="v">
                <p:oleObj spid="_x0000_s281645" name="Equation" r:id="rId6" imgW="850680" imgH="698400" progId="Equation.DSMT4">
                  <p:embed/>
                </p:oleObj>
              </mc:Choice>
              <mc:Fallback>
                <p:oleObj name="Equation" r:id="rId6" imgW="850680" imgH="698400" progId="Equation.DSMT4">
                  <p:embed/>
                  <p:pic>
                    <p:nvPicPr>
                      <p:cNvPr id="0" name="Object 16"/>
                      <p:cNvPicPr>
                        <a:picLocks noChangeAspect="1" noChangeArrowheads="1"/>
                      </p:cNvPicPr>
                      <p:nvPr/>
                    </p:nvPicPr>
                    <p:blipFill>
                      <a:blip r:embed="rId7"/>
                      <a:srcRect/>
                      <a:stretch>
                        <a:fillRect/>
                      </a:stretch>
                    </p:blipFill>
                    <p:spPr bwMode="auto">
                      <a:xfrm>
                        <a:off x="7025686" y="2875946"/>
                        <a:ext cx="1011237"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39643203"/>
              </p:ext>
            </p:extLst>
          </p:nvPr>
        </p:nvGraphicFramePr>
        <p:xfrm>
          <a:off x="3771080" y="2874235"/>
          <a:ext cx="981075" cy="766763"/>
        </p:xfrm>
        <a:graphic>
          <a:graphicData uri="http://schemas.openxmlformats.org/presentationml/2006/ole">
            <mc:AlternateContent xmlns:mc="http://schemas.openxmlformats.org/markup-compatibility/2006">
              <mc:Choice xmlns:v="urn:schemas-microsoft-com:vml" Requires="v">
                <p:oleObj spid="_x0000_s281646" name="Equation" r:id="rId8" imgW="825480" imgH="698400" progId="Equation.DSMT4">
                  <p:embed/>
                </p:oleObj>
              </mc:Choice>
              <mc:Fallback>
                <p:oleObj name="Equation" r:id="rId8" imgW="825480" imgH="698400" progId="Equation.DSMT4">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1080" y="2874235"/>
                        <a:ext cx="9810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88645800"/>
              </p:ext>
            </p:extLst>
          </p:nvPr>
        </p:nvGraphicFramePr>
        <p:xfrm>
          <a:off x="3108146" y="4628693"/>
          <a:ext cx="1176338" cy="766763"/>
        </p:xfrm>
        <a:graphic>
          <a:graphicData uri="http://schemas.openxmlformats.org/presentationml/2006/ole">
            <mc:AlternateContent xmlns:mc="http://schemas.openxmlformats.org/markup-compatibility/2006">
              <mc:Choice xmlns:v="urn:schemas-microsoft-com:vml" Requires="v">
                <p:oleObj spid="_x0000_s281647" name="Equation" r:id="rId10" imgW="990360" imgH="698400" progId="Equation.DSMT4">
                  <p:embed/>
                </p:oleObj>
              </mc:Choice>
              <mc:Fallback>
                <p:oleObj name="Equation" r:id="rId10" imgW="990360" imgH="698400" progId="Equation.DSMT4">
                  <p:embed/>
                  <p:pic>
                    <p:nvPicPr>
                      <p:cNvPr id="0" name=""/>
                      <p:cNvPicPr>
                        <a:picLocks noChangeAspect="1" noChangeArrowheads="1"/>
                      </p:cNvPicPr>
                      <p:nvPr/>
                    </p:nvPicPr>
                    <p:blipFill>
                      <a:blip r:embed="rId11"/>
                      <a:srcRect/>
                      <a:stretch>
                        <a:fillRect/>
                      </a:stretch>
                    </p:blipFill>
                    <p:spPr bwMode="auto">
                      <a:xfrm>
                        <a:off x="3108146" y="4628693"/>
                        <a:ext cx="117633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983164"/>
      </p:ext>
    </p:extLst>
  </p:cSld>
  <p:clrMapOvr>
    <a:masterClrMapping/>
  </p:clrMapOvr>
  <mc:AlternateContent xmlns:mc="http://schemas.openxmlformats.org/markup-compatibility/2006" xmlns:p14="http://schemas.microsoft.com/office/powerpoint/2010/main">
    <mc:Choice Requires="p14">
      <p:transition spd="slow" p14:dur="2000" advTm="109016"/>
    </mc:Choice>
    <mc:Fallback xmlns="">
      <p:transition spd="slow" advTm="10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199" y="1600200"/>
            <a:ext cx="8243047" cy="4525963"/>
          </a:xfrm>
        </p:spPr>
        <p:txBody>
          <a:bodyPr/>
          <a:lstStyle/>
          <a:p>
            <a:r>
              <a:rPr lang="en-US" dirty="0"/>
              <a:t>Suppose you had these two linear equations with two unknown:</a:t>
            </a:r>
          </a:p>
          <a:p>
            <a:endParaRPr lang="en-US" dirty="0" smtClean="0"/>
          </a:p>
          <a:p>
            <a:pPr marL="0" indent="0" algn="ctr">
              <a:buNone/>
            </a:pPr>
            <a:r>
              <a:rPr lang="en-US" i="1" dirty="0" smtClean="0">
                <a:latin typeface="Times New Roman" panose="02020603050405020304" pitchFamily="18" charset="0"/>
              </a:rPr>
              <a:t>  x</a:t>
            </a:r>
            <a:r>
              <a:rPr lang="en-US" baseline="-25000" dirty="0" smtClean="0">
                <a:latin typeface="Times New Roman" panose="02020603050405020304" pitchFamily="18" charset="0"/>
              </a:rPr>
              <a:t>1</a:t>
            </a:r>
            <a:r>
              <a:rPr lang="en-US" dirty="0" smtClean="0">
                <a:latin typeface="Times New Roman" panose="02020603050405020304" pitchFamily="18" charset="0"/>
              </a:rPr>
              <a:t> + 2</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1</a:t>
            </a:r>
            <a:endParaRPr lang="en-US" dirty="0">
              <a:latin typeface="Times New Roman" panose="02020603050405020304" pitchFamily="18" charset="0"/>
            </a:endParaRPr>
          </a:p>
          <a:p>
            <a:pPr marL="0" indent="0" algn="ctr">
              <a:buNone/>
            </a:pPr>
            <a:r>
              <a:rPr lang="en-US" dirty="0" smtClean="0">
                <a:latin typeface="Times New Roman" panose="02020603050405020304" pitchFamily="18" charset="0"/>
              </a:rPr>
              <a:t>3</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2</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9</a:t>
            </a:r>
          </a:p>
          <a:p>
            <a:pPr lvl="1"/>
            <a:r>
              <a:rPr lang="en-US" dirty="0" smtClean="0">
                <a:latin typeface="Times New Roman" panose="02020603050405020304" pitchFamily="18" charset="0"/>
              </a:rPr>
              <a:t>You now add –3 times </a:t>
            </a:r>
            <a:r>
              <a:rPr lang="en-US" dirty="0" err="1" smtClean="0">
                <a:latin typeface="Times New Roman" panose="02020603050405020304" pitchFamily="18" charset="0"/>
              </a:rPr>
              <a:t>Eqn</a:t>
            </a:r>
            <a:r>
              <a:rPr lang="en-US" dirty="0" smtClean="0">
                <a:latin typeface="Times New Roman" panose="02020603050405020304" pitchFamily="18" charset="0"/>
              </a:rPr>
              <a:t> 1 onto </a:t>
            </a:r>
            <a:r>
              <a:rPr lang="en-US" dirty="0" err="1" smtClean="0">
                <a:latin typeface="Times New Roman" panose="02020603050405020304" pitchFamily="18" charset="0"/>
              </a:rPr>
              <a:t>Eqn</a:t>
            </a:r>
            <a:r>
              <a:rPr lang="en-US" dirty="0" smtClean="0">
                <a:latin typeface="Times New Roman" panose="02020603050405020304" pitchFamily="18" charset="0"/>
              </a:rPr>
              <a:t> 2:</a:t>
            </a:r>
          </a:p>
          <a:p>
            <a:pPr marL="0" indent="0" algn="ctr">
              <a:buNone/>
            </a:pP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+ 2</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 </a:t>
            </a:r>
            <a:r>
              <a:rPr lang="en-US" dirty="0" smtClean="0">
                <a:latin typeface="Times New Roman" panose="02020603050405020304" pitchFamily="18" charset="0"/>
              </a:rPr>
              <a:t>1</a:t>
            </a:r>
            <a:endParaRPr lang="en-US" dirty="0">
              <a:latin typeface="Times New Roman" panose="02020603050405020304" pitchFamily="18" charset="0"/>
            </a:endParaRPr>
          </a:p>
          <a:p>
            <a:pPr marL="0" indent="0" algn="ctr">
              <a:buNone/>
            </a:pPr>
            <a:r>
              <a:rPr lang="en-US" dirty="0" smtClean="0">
                <a:latin typeface="Times New Roman" panose="02020603050405020304" pitchFamily="18" charset="0"/>
              </a:rPr>
              <a:t>      –8</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6</a:t>
            </a:r>
            <a:endParaRPr lang="en-US" dirty="0">
              <a:latin typeface="Times New Roman" panose="02020603050405020304" pitchFamily="18" charset="0"/>
            </a:endParaRPr>
          </a:p>
          <a:p>
            <a:pPr lvl="1"/>
            <a:r>
              <a:rPr lang="en-US" dirty="0" smtClean="0"/>
              <a:t>Thus,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–0.75</a:t>
            </a:r>
            <a:endParaRPr lang="en-US" dirty="0">
              <a:latin typeface="Times New Roman" panose="02020603050405020304" pitchFamily="18" charset="0"/>
            </a:endParaRPr>
          </a:p>
          <a:p>
            <a:pPr lvl="1"/>
            <a:r>
              <a:rPr lang="en-US" dirty="0" smtClean="0"/>
              <a:t>Substituting this into </a:t>
            </a:r>
            <a:r>
              <a:rPr lang="en-US" dirty="0" err="1" smtClean="0"/>
              <a:t>Eqn</a:t>
            </a:r>
            <a:r>
              <a:rPr lang="en-US" dirty="0" smtClean="0"/>
              <a:t> 1, we have</a:t>
            </a:r>
          </a:p>
          <a:p>
            <a:pPr marL="457200" lvl="1" indent="0" algn="ctr">
              <a:buNone/>
            </a:pP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dirty="0" smtClean="0">
                <a:latin typeface="Times New Roman" panose="02020603050405020304" pitchFamily="18" charset="0"/>
              </a:rPr>
              <a:t>2(–0.75) </a:t>
            </a:r>
            <a:r>
              <a:rPr lang="en-US" dirty="0">
                <a:latin typeface="Times New Roman" panose="02020603050405020304" pitchFamily="18" charset="0"/>
              </a:rPr>
              <a:t>= 1</a:t>
            </a:r>
          </a:p>
          <a:p>
            <a:pPr lvl="1"/>
            <a:r>
              <a:rPr lang="en-US" dirty="0" smtClean="0"/>
              <a:t>Thus,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2.5</a:t>
            </a:r>
          </a:p>
          <a:p>
            <a:pPr lvl="1"/>
            <a:r>
              <a:rPr lang="en-US" dirty="0" smtClean="0"/>
              <a:t>Thus, the solution vector is                              and this is the unique solution. </a:t>
            </a:r>
            <a:endParaRPr lang="en-US"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812297234"/>
              </p:ext>
            </p:extLst>
          </p:nvPr>
        </p:nvGraphicFramePr>
        <p:xfrm>
          <a:off x="4482820" y="5753379"/>
          <a:ext cx="1493837" cy="809625"/>
        </p:xfrm>
        <a:graphic>
          <a:graphicData uri="http://schemas.openxmlformats.org/presentationml/2006/ole">
            <mc:AlternateContent xmlns:mc="http://schemas.openxmlformats.org/markup-compatibility/2006">
              <mc:Choice xmlns:v="urn:schemas-microsoft-com:vml" Requires="v">
                <p:oleObj spid="_x0000_s287763" name="Equation" r:id="rId6" imgW="1257120" imgH="736560" progId="Equation.DSMT4">
                  <p:embed/>
                </p:oleObj>
              </mc:Choice>
              <mc:Fallback>
                <p:oleObj name="Equation" r:id="rId6" imgW="1257120" imgH="736560" progId="Equation.DSMT4">
                  <p:embed/>
                  <p:pic>
                    <p:nvPicPr>
                      <p:cNvPr id="0" name="Object 12"/>
                      <p:cNvPicPr>
                        <a:picLocks noChangeAspect="1" noChangeArrowheads="1"/>
                      </p:cNvPicPr>
                      <p:nvPr/>
                    </p:nvPicPr>
                    <p:blipFill>
                      <a:blip r:embed="rId7"/>
                      <a:srcRect/>
                      <a:stretch>
                        <a:fillRect/>
                      </a:stretch>
                    </p:blipFill>
                    <p:spPr bwMode="auto">
                      <a:xfrm>
                        <a:off x="4482820" y="5753379"/>
                        <a:ext cx="14938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33313564"/>
      </p:ext>
    </p:extLst>
  </p:cSld>
  <p:clrMapOvr>
    <a:masterClrMapping/>
  </p:clrMapOvr>
  <mc:AlternateContent xmlns:mc="http://schemas.openxmlformats.org/markup-compatibility/2006" xmlns:p14="http://schemas.microsoft.com/office/powerpoint/2010/main">
    <mc:Choice Requires="p14">
      <p:transition spd="slow" p14:dur="2000" advTm="91195"/>
    </mc:Choice>
    <mc:Fallback xmlns="">
      <p:transition spd="slow" advTm="9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systems of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Given a system of linear equations, </a:t>
            </a:r>
            <a:r>
              <a:rPr lang="en-US" b="1" dirty="0" smtClean="0"/>
              <a:t>x</a:t>
            </a:r>
            <a:r>
              <a:rPr lang="en-US" dirty="0" smtClean="0"/>
              <a:t> is a solution to that system of linear equations if and only if </a:t>
            </a:r>
            <a:r>
              <a:rPr lang="en-US" b="1" dirty="0" smtClean="0"/>
              <a:t>x</a:t>
            </a:r>
            <a:r>
              <a:rPr lang="en-US" dirty="0" smtClean="0"/>
              <a:t> is also a solution to any of the following operations performed on that system of linear equations:</a:t>
            </a:r>
          </a:p>
          <a:p>
            <a:pPr marL="914400" lvl="1" indent="-457200">
              <a:buFont typeface="+mj-lt"/>
              <a:buAutoNum type="arabicPeriod"/>
            </a:pPr>
            <a:r>
              <a:rPr lang="en-US" dirty="0" smtClean="0"/>
              <a:t>Multiplying any one equation by a non-zero scalar.</a:t>
            </a:r>
          </a:p>
          <a:p>
            <a:pPr marL="914400" lvl="1" indent="-457200">
              <a:buFont typeface="+mj-lt"/>
              <a:buAutoNum type="arabicPeriod"/>
            </a:pPr>
            <a:r>
              <a:rPr lang="en-US" dirty="0" smtClean="0"/>
              <a:t>Adding a multiple of one equation onto another equation.</a:t>
            </a:r>
          </a:p>
          <a:p>
            <a:pPr marL="914400" lvl="1" indent="-457200">
              <a:buFont typeface="+mj-lt"/>
              <a:buAutoNum type="arabicPeriod"/>
            </a:pPr>
            <a:r>
              <a:rPr lang="en-US" dirty="0" smtClean="0"/>
              <a:t>Swapping two equations.</a:t>
            </a:r>
          </a:p>
          <a:p>
            <a:pPr marL="914400" lvl="1" indent="-457200">
              <a:buFont typeface="+mj-lt"/>
              <a:buAutoNum type="arabicPeriod"/>
            </a:pPr>
            <a:endParaRPr lang="en-US" dirty="0"/>
          </a:p>
          <a:p>
            <a:pPr marL="800100" lvl="1"/>
            <a:r>
              <a:rPr lang="en-US" dirty="0" smtClean="0"/>
              <a:t>If two systems of linear equations are equivalent, we will denote this with a tilde:</a:t>
            </a: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18" name="Rectangle 17"/>
          <p:cNvSpPr/>
          <p:nvPr/>
        </p:nvSpPr>
        <p:spPr>
          <a:xfrm>
            <a:off x="2124633" y="5257363"/>
            <a:ext cx="1949823" cy="830997"/>
          </a:xfrm>
          <a:prstGeom prst="rect">
            <a:avLst/>
          </a:prstGeom>
        </p:spPr>
        <p:txBody>
          <a:bodyPr wrap="square">
            <a:spAutoFit/>
          </a:bodyPr>
          <a:lstStyle/>
          <a:p>
            <a:pPr algn="ctr"/>
            <a:r>
              <a:rPr lang="en-US" sz="2400" i="1" dirty="0">
                <a:solidFill>
                  <a:schemeClr val="bg1"/>
                </a:solidFill>
                <a:latin typeface="Times New Roman" panose="02020603050405020304" pitchFamily="18" charset="0"/>
              </a:rPr>
              <a:t> x</a:t>
            </a:r>
            <a:r>
              <a:rPr lang="en-US" sz="2400" baseline="-25000" dirty="0">
                <a:solidFill>
                  <a:schemeClr val="bg1"/>
                </a:solidFill>
                <a:latin typeface="Times New Roman" panose="02020603050405020304" pitchFamily="18" charset="0"/>
              </a:rPr>
              <a:t>1</a:t>
            </a:r>
            <a:r>
              <a:rPr lang="en-US" sz="2400" dirty="0">
                <a:solidFill>
                  <a:schemeClr val="bg1"/>
                </a:solidFill>
                <a:latin typeface="Times New Roman" panose="02020603050405020304" pitchFamily="18" charset="0"/>
              </a:rPr>
              <a:t> + 2</a:t>
            </a:r>
            <a:r>
              <a:rPr lang="en-US" sz="2400" i="1" dirty="0">
                <a:solidFill>
                  <a:schemeClr val="bg1"/>
                </a:solidFill>
                <a:latin typeface="Times New Roman" panose="02020603050405020304" pitchFamily="18" charset="0"/>
              </a:rPr>
              <a:t>x</a:t>
            </a:r>
            <a:r>
              <a:rPr lang="en-US" sz="2400" baseline="-25000" dirty="0">
                <a:solidFill>
                  <a:schemeClr val="bg1"/>
                </a:solidFill>
                <a:latin typeface="Times New Roman" panose="02020603050405020304" pitchFamily="18" charset="0"/>
              </a:rPr>
              <a:t>2</a:t>
            </a:r>
            <a:r>
              <a:rPr lang="en-US" sz="2400" dirty="0">
                <a:solidFill>
                  <a:schemeClr val="bg1"/>
                </a:solidFill>
                <a:latin typeface="Times New Roman" panose="02020603050405020304" pitchFamily="18" charset="0"/>
              </a:rPr>
              <a:t> = 1</a:t>
            </a:r>
          </a:p>
          <a:p>
            <a:pPr algn="ctr"/>
            <a:r>
              <a:rPr lang="en-US" sz="2400" dirty="0">
                <a:solidFill>
                  <a:schemeClr val="bg1"/>
                </a:solidFill>
                <a:latin typeface="Times New Roman" panose="02020603050405020304" pitchFamily="18" charset="0"/>
              </a:rPr>
              <a:t>3</a:t>
            </a:r>
            <a:r>
              <a:rPr lang="en-US" sz="2400" i="1" dirty="0">
                <a:solidFill>
                  <a:schemeClr val="bg1"/>
                </a:solidFill>
                <a:latin typeface="Times New Roman" panose="02020603050405020304" pitchFamily="18" charset="0"/>
              </a:rPr>
              <a:t>x</a:t>
            </a:r>
            <a:r>
              <a:rPr lang="en-US" sz="2400" baseline="-25000" dirty="0">
                <a:solidFill>
                  <a:schemeClr val="bg1"/>
                </a:solidFill>
                <a:latin typeface="Times New Roman" panose="02020603050405020304" pitchFamily="18" charset="0"/>
              </a:rPr>
              <a:t>1</a:t>
            </a:r>
            <a:r>
              <a:rPr lang="en-US" sz="2400" dirty="0">
                <a:solidFill>
                  <a:schemeClr val="bg1"/>
                </a:solidFill>
                <a:latin typeface="Times New Roman" panose="02020603050405020304" pitchFamily="18" charset="0"/>
              </a:rPr>
              <a:t> – 2</a:t>
            </a:r>
            <a:r>
              <a:rPr lang="en-US" sz="2400" i="1" dirty="0">
                <a:solidFill>
                  <a:schemeClr val="bg1"/>
                </a:solidFill>
                <a:latin typeface="Times New Roman" panose="02020603050405020304" pitchFamily="18" charset="0"/>
              </a:rPr>
              <a:t>x</a:t>
            </a:r>
            <a:r>
              <a:rPr lang="en-US" sz="2400" baseline="-25000" dirty="0">
                <a:solidFill>
                  <a:schemeClr val="bg1"/>
                </a:solidFill>
                <a:latin typeface="Times New Roman" panose="02020603050405020304" pitchFamily="18" charset="0"/>
              </a:rPr>
              <a:t>2</a:t>
            </a:r>
            <a:r>
              <a:rPr lang="en-US" sz="2400" dirty="0">
                <a:solidFill>
                  <a:schemeClr val="bg1"/>
                </a:solidFill>
                <a:latin typeface="Times New Roman" panose="02020603050405020304" pitchFamily="18" charset="0"/>
              </a:rPr>
              <a:t> = 9</a:t>
            </a:r>
            <a:endParaRPr lang="en-CA" sz="2400" dirty="0">
              <a:solidFill>
                <a:schemeClr val="bg1"/>
              </a:solidFill>
            </a:endParaRPr>
          </a:p>
        </p:txBody>
      </p:sp>
      <p:sp>
        <p:nvSpPr>
          <p:cNvPr id="19" name="Rectangle 18"/>
          <p:cNvSpPr/>
          <p:nvPr/>
        </p:nvSpPr>
        <p:spPr>
          <a:xfrm>
            <a:off x="4383739" y="5243916"/>
            <a:ext cx="1909483" cy="830997"/>
          </a:xfrm>
          <a:prstGeom prst="rect">
            <a:avLst/>
          </a:prstGeom>
        </p:spPr>
        <p:txBody>
          <a:bodyPr wrap="square">
            <a:spAutoFit/>
          </a:bodyPr>
          <a:lstStyle/>
          <a:p>
            <a:pPr algn="ctr"/>
            <a:r>
              <a:rPr lang="en-US" sz="2400" i="1" dirty="0">
                <a:solidFill>
                  <a:schemeClr val="bg1"/>
                </a:solidFill>
                <a:latin typeface="Times New Roman" panose="02020603050405020304" pitchFamily="18" charset="0"/>
              </a:rPr>
              <a:t>x</a:t>
            </a:r>
            <a:r>
              <a:rPr lang="en-US" sz="2400" baseline="-25000" dirty="0">
                <a:solidFill>
                  <a:schemeClr val="bg1"/>
                </a:solidFill>
                <a:latin typeface="Times New Roman" panose="02020603050405020304" pitchFamily="18" charset="0"/>
              </a:rPr>
              <a:t>1</a:t>
            </a:r>
            <a:r>
              <a:rPr lang="en-US" sz="2400" dirty="0">
                <a:solidFill>
                  <a:schemeClr val="bg1"/>
                </a:solidFill>
                <a:latin typeface="Times New Roman" panose="02020603050405020304" pitchFamily="18" charset="0"/>
              </a:rPr>
              <a:t> + 2</a:t>
            </a:r>
            <a:r>
              <a:rPr lang="en-US" sz="2400" i="1" dirty="0">
                <a:solidFill>
                  <a:schemeClr val="bg1"/>
                </a:solidFill>
                <a:latin typeface="Times New Roman" panose="02020603050405020304" pitchFamily="18" charset="0"/>
              </a:rPr>
              <a:t>x</a:t>
            </a:r>
            <a:r>
              <a:rPr lang="en-US" sz="2400" baseline="-25000" dirty="0">
                <a:solidFill>
                  <a:schemeClr val="bg1"/>
                </a:solidFill>
                <a:latin typeface="Times New Roman" panose="02020603050405020304" pitchFamily="18" charset="0"/>
              </a:rPr>
              <a:t>2</a:t>
            </a:r>
            <a:r>
              <a:rPr lang="en-US" sz="2400" dirty="0">
                <a:solidFill>
                  <a:schemeClr val="bg1"/>
                </a:solidFill>
                <a:latin typeface="Times New Roman" panose="02020603050405020304" pitchFamily="18" charset="0"/>
              </a:rPr>
              <a:t> = 1</a:t>
            </a:r>
          </a:p>
          <a:p>
            <a:pPr algn="ctr"/>
            <a:r>
              <a:rPr lang="en-US" sz="2400" dirty="0">
                <a:solidFill>
                  <a:schemeClr val="bg1"/>
                </a:solidFill>
                <a:latin typeface="Times New Roman" panose="02020603050405020304" pitchFamily="18" charset="0"/>
              </a:rPr>
              <a:t>      –8</a:t>
            </a:r>
            <a:r>
              <a:rPr lang="en-US" sz="2400" i="1" dirty="0">
                <a:solidFill>
                  <a:schemeClr val="bg1"/>
                </a:solidFill>
                <a:latin typeface="Times New Roman" panose="02020603050405020304" pitchFamily="18" charset="0"/>
              </a:rPr>
              <a:t>x</a:t>
            </a:r>
            <a:r>
              <a:rPr lang="en-US" sz="2400" baseline="-25000" dirty="0">
                <a:solidFill>
                  <a:schemeClr val="bg1"/>
                </a:solidFill>
                <a:latin typeface="Times New Roman" panose="02020603050405020304" pitchFamily="18" charset="0"/>
              </a:rPr>
              <a:t>2</a:t>
            </a:r>
            <a:r>
              <a:rPr lang="en-US" sz="2400" dirty="0">
                <a:solidFill>
                  <a:schemeClr val="bg1"/>
                </a:solidFill>
                <a:latin typeface="Times New Roman" panose="02020603050405020304" pitchFamily="18" charset="0"/>
              </a:rPr>
              <a:t> = 6</a:t>
            </a:r>
          </a:p>
        </p:txBody>
      </p:sp>
      <p:sp>
        <p:nvSpPr>
          <p:cNvPr id="20" name="Rectangle 19"/>
          <p:cNvSpPr/>
          <p:nvPr/>
        </p:nvSpPr>
        <p:spPr>
          <a:xfrm>
            <a:off x="4049892" y="5395862"/>
            <a:ext cx="344966" cy="461665"/>
          </a:xfrm>
          <a:prstGeom prst="rect">
            <a:avLst/>
          </a:prstGeom>
        </p:spPr>
        <p:txBody>
          <a:bodyPr wrap="none">
            <a:spAutoFit/>
          </a:bodyPr>
          <a:lstStyle/>
          <a:p>
            <a:pPr algn="ctr"/>
            <a:r>
              <a:rPr lang="en-US" sz="2400" b="1" dirty="0" smtClean="0">
                <a:solidFill>
                  <a:schemeClr val="bg1"/>
                </a:solidFill>
                <a:latin typeface="Times New Roman" panose="02020603050405020304" pitchFamily="18" charset="0"/>
              </a:rPr>
              <a:t>~</a:t>
            </a:r>
            <a:endParaRPr lang="en-US" sz="2400" b="1" dirty="0">
              <a:solidFill>
                <a:schemeClr val="bg1"/>
              </a:solidFill>
              <a:latin typeface="Times New Roman" panose="02020603050405020304" pitchFamily="18" charset="0"/>
            </a:endParaRPr>
          </a:p>
        </p:txBody>
      </p:sp>
      <p:sp>
        <p:nvSpPr>
          <p:cNvPr id="21" name="Rectangle 20"/>
          <p:cNvSpPr/>
          <p:nvPr/>
        </p:nvSpPr>
        <p:spPr>
          <a:xfrm>
            <a:off x="2552818" y="6152492"/>
            <a:ext cx="3342582" cy="400110"/>
          </a:xfrm>
          <a:prstGeom prst="rect">
            <a:avLst/>
          </a:prstGeom>
        </p:spPr>
        <p:txBody>
          <a:bodyPr wrap="none">
            <a:spAutoFit/>
          </a:bodyPr>
          <a:lstStyle/>
          <a:p>
            <a:r>
              <a:rPr lang="en-US" sz="2000" dirty="0" smtClean="0">
                <a:solidFill>
                  <a:schemeClr val="bg1"/>
                </a:solidFill>
                <a:latin typeface="Times New Roman" panose="02020603050405020304" pitchFamily="18" charset="0"/>
              </a:rPr>
              <a:t>Adding –3×Eqn 1 onto </a:t>
            </a:r>
            <a:r>
              <a:rPr lang="en-US" sz="2000" dirty="0" err="1" smtClean="0">
                <a:solidFill>
                  <a:schemeClr val="bg1"/>
                </a:solidFill>
                <a:latin typeface="Times New Roman" panose="02020603050405020304" pitchFamily="18" charset="0"/>
              </a:rPr>
              <a:t>Eqn</a:t>
            </a:r>
            <a:r>
              <a:rPr lang="en-US" sz="2000" dirty="0" smtClean="0">
                <a:solidFill>
                  <a:schemeClr val="bg1"/>
                </a:solidFill>
                <a:latin typeface="Times New Roman" panose="02020603050405020304" pitchFamily="18" charset="0"/>
              </a:rPr>
              <a:t> 2.</a:t>
            </a:r>
            <a:endParaRPr lang="en-CA" sz="2000" dirty="0"/>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75347545"/>
      </p:ext>
    </p:extLst>
  </p:cSld>
  <p:clrMapOvr>
    <a:masterClrMapping/>
  </p:clrMapOvr>
  <mc:AlternateContent xmlns:mc="http://schemas.openxmlformats.org/markup-compatibility/2006" xmlns:p14="http://schemas.microsoft.com/office/powerpoint/2010/main">
    <mc:Choice Requires="p14">
      <p:transition spd="slow" p14:dur="2000" advTm="72946"/>
    </mc:Choice>
    <mc:Fallback xmlns="">
      <p:transition spd="slow" advTm="7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4"/>
                </p:tgtEl>
              </p:cMediaNode>
            </p:audio>
          </p:childTnLst>
        </p:cTn>
      </p:par>
    </p:tnLst>
    <p:bldLst>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199" y="1600200"/>
            <a:ext cx="8323729" cy="4525963"/>
          </a:xfrm>
        </p:spPr>
        <p:txBody>
          <a:bodyPr/>
          <a:lstStyle/>
          <a:p>
            <a:r>
              <a:rPr lang="en-US" dirty="0" smtClean="0"/>
              <a:t>Suppose you had these two linear equations with two unknown:</a:t>
            </a:r>
          </a:p>
          <a:p>
            <a:pPr marL="0" indent="0" algn="ctr">
              <a:buNone/>
            </a:pPr>
            <a:r>
              <a:rPr lang="en-US" i="1" dirty="0" smtClean="0">
                <a:latin typeface="Times New Roman" panose="02020603050405020304" pitchFamily="18" charset="0"/>
              </a:rPr>
              <a:t>      x</a:t>
            </a:r>
            <a:r>
              <a:rPr lang="en-US" baseline="-25000" dirty="0" smtClean="0">
                <a:latin typeface="Times New Roman" panose="02020603050405020304" pitchFamily="18" charset="0"/>
              </a:rPr>
              <a:t>1</a:t>
            </a:r>
            <a:r>
              <a:rPr lang="en-US" dirty="0" smtClean="0">
                <a:latin typeface="Times New Roman" panose="02020603050405020304" pitchFamily="18" charset="0"/>
              </a:rPr>
              <a:t> + 2</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1</a:t>
            </a:r>
          </a:p>
          <a:p>
            <a:pPr marL="0" indent="0" algn="ctr">
              <a:buNone/>
            </a:pPr>
            <a:r>
              <a:rPr lang="en-US" dirty="0" smtClean="0">
                <a:latin typeface="Times New Roman" panose="02020603050405020304" pitchFamily="18" charset="0"/>
              </a:rPr>
              <a:t>– 3</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6</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9</a:t>
            </a:r>
          </a:p>
          <a:p>
            <a:pPr lvl="1"/>
            <a:r>
              <a:rPr lang="en-US" dirty="0" smtClean="0">
                <a:latin typeface="Times New Roman" panose="02020603050405020304" pitchFamily="18" charset="0"/>
              </a:rPr>
              <a:t>You now add 3 times </a:t>
            </a:r>
            <a:r>
              <a:rPr lang="en-US" dirty="0" err="1" smtClean="0">
                <a:latin typeface="Times New Roman" panose="02020603050405020304" pitchFamily="18" charset="0"/>
              </a:rPr>
              <a:t>Eqn</a:t>
            </a:r>
            <a:r>
              <a:rPr lang="en-US" dirty="0" smtClean="0">
                <a:latin typeface="Times New Roman" panose="02020603050405020304" pitchFamily="18" charset="0"/>
              </a:rPr>
              <a:t> 1 onto </a:t>
            </a:r>
            <a:r>
              <a:rPr lang="en-US" dirty="0" err="1" smtClean="0">
                <a:latin typeface="Times New Roman" panose="02020603050405020304" pitchFamily="18" charset="0"/>
              </a:rPr>
              <a:t>Eqn</a:t>
            </a:r>
            <a:r>
              <a:rPr lang="en-US" dirty="0" smtClean="0">
                <a:latin typeface="Times New Roman" panose="02020603050405020304" pitchFamily="18" charset="0"/>
              </a:rPr>
              <a:t> 2:</a:t>
            </a:r>
          </a:p>
          <a:p>
            <a:pPr marL="0" indent="0" algn="ctr">
              <a:buNone/>
            </a:pP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+ 2</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 </a:t>
            </a:r>
            <a:r>
              <a:rPr lang="en-US" dirty="0" smtClean="0">
                <a:latin typeface="Times New Roman" panose="02020603050405020304" pitchFamily="18" charset="0"/>
              </a:rPr>
              <a:t>1</a:t>
            </a:r>
            <a:endParaRPr lang="en-US" dirty="0">
              <a:latin typeface="Times New Roman" panose="02020603050405020304" pitchFamily="18" charset="0"/>
            </a:endParaRPr>
          </a:p>
          <a:p>
            <a:pPr marL="0" indent="0" algn="ctr">
              <a:buNone/>
            </a:pPr>
            <a:r>
              <a:rPr lang="en-US" dirty="0" smtClean="0">
                <a:latin typeface="Times New Roman" panose="02020603050405020304" pitchFamily="18" charset="0"/>
              </a:rPr>
              <a:t>           0 </a:t>
            </a:r>
            <a:r>
              <a:rPr lang="en-US" dirty="0">
                <a:latin typeface="Times New Roman" panose="02020603050405020304" pitchFamily="18" charset="0"/>
              </a:rPr>
              <a:t>= </a:t>
            </a:r>
            <a:r>
              <a:rPr lang="en-US" dirty="0" smtClean="0">
                <a:latin typeface="Times New Roman" panose="02020603050405020304" pitchFamily="18" charset="0"/>
              </a:rPr>
              <a:t>12</a:t>
            </a:r>
            <a:endParaRPr lang="en-US" dirty="0">
              <a:latin typeface="Times New Roman" panose="02020603050405020304" pitchFamily="18" charset="0"/>
            </a:endParaRPr>
          </a:p>
          <a:p>
            <a:pPr lvl="1"/>
            <a:r>
              <a:rPr lang="en-US" dirty="0" smtClean="0"/>
              <a:t>This says </a:t>
            </a:r>
            <a:r>
              <a:rPr lang="en-US" dirty="0" smtClean="0">
                <a:latin typeface="Times New Roman" panose="02020603050405020304" pitchFamily="18" charset="0"/>
              </a:rPr>
              <a:t>0</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+ 0</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a:latin typeface="Times New Roman" panose="02020603050405020304" pitchFamily="18" charset="0"/>
              </a:rPr>
              <a:t> </a:t>
            </a:r>
            <a:r>
              <a:rPr lang="en-US" dirty="0" smtClean="0">
                <a:latin typeface="Times New Roman" panose="02020603050405020304" pitchFamily="18" charset="0"/>
              </a:rPr>
              <a:t>= 12</a:t>
            </a:r>
            <a:r>
              <a:rPr lang="en-US" dirty="0" smtClean="0"/>
              <a:t>, which is impossible.</a:t>
            </a:r>
            <a:endParaRPr lang="en-US" dirty="0">
              <a:latin typeface="Times New Roman" panose="02020603050405020304" pitchFamily="18" charset="0"/>
            </a:endParaRPr>
          </a:p>
          <a:p>
            <a:pPr lvl="1"/>
            <a:r>
              <a:rPr lang="en-US" dirty="0" smtClean="0"/>
              <a:t>Thus, no solution exists.</a:t>
            </a:r>
            <a:endParaRPr lang="en-US"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2759809"/>
      </p:ext>
    </p:extLst>
  </p:cSld>
  <p:clrMapOvr>
    <a:masterClrMapping/>
  </p:clrMapOvr>
  <mc:AlternateContent xmlns:mc="http://schemas.openxmlformats.org/markup-compatibility/2006" xmlns:p14="http://schemas.microsoft.com/office/powerpoint/2010/main">
    <mc:Choice Requires="p14">
      <p:transition spd="slow" p14:dur="2000" advTm="49512"/>
    </mc:Choice>
    <mc:Fallback xmlns="">
      <p:transition spd="slow" advTm="49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199" y="1600200"/>
            <a:ext cx="8323729" cy="4525963"/>
          </a:xfrm>
        </p:spPr>
        <p:txBody>
          <a:bodyPr/>
          <a:lstStyle/>
          <a:p>
            <a:r>
              <a:rPr lang="en-US" dirty="0" smtClean="0"/>
              <a:t>Suppose you had these two linear equations with two unknown:</a:t>
            </a:r>
          </a:p>
          <a:p>
            <a:pPr marL="0" indent="0" algn="ctr">
              <a:buNone/>
            </a:pPr>
            <a:r>
              <a:rPr lang="en-US" i="1" dirty="0" smtClean="0">
                <a:latin typeface="Times New Roman" panose="02020603050405020304" pitchFamily="18" charset="0"/>
              </a:rPr>
              <a:t>     x</a:t>
            </a:r>
            <a:r>
              <a:rPr lang="en-US" baseline="-25000" dirty="0" smtClean="0">
                <a:latin typeface="Times New Roman" panose="02020603050405020304" pitchFamily="18" charset="0"/>
              </a:rPr>
              <a:t>1</a:t>
            </a:r>
            <a:r>
              <a:rPr lang="en-US" dirty="0" smtClean="0">
                <a:latin typeface="Times New Roman" panose="02020603050405020304" pitchFamily="18" charset="0"/>
              </a:rPr>
              <a:t> + 2</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dirty="0" smtClean="0">
                <a:latin typeface="Times New Roman" panose="02020603050405020304" pitchFamily="18" charset="0"/>
              </a:rPr>
              <a:t>1</a:t>
            </a:r>
            <a:endParaRPr lang="en-US" dirty="0" smtClean="0">
              <a:latin typeface="Times New Roman" panose="02020603050405020304" pitchFamily="18" charset="0"/>
            </a:endParaRPr>
          </a:p>
          <a:p>
            <a:pPr marL="0" indent="0" algn="ctr">
              <a:buNone/>
            </a:pPr>
            <a:r>
              <a:rPr lang="en-US" dirty="0" smtClean="0">
                <a:latin typeface="Times New Roman" panose="02020603050405020304" pitchFamily="18" charset="0"/>
              </a:rPr>
              <a:t>– 3</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6</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dirty="0" smtClean="0">
                <a:latin typeface="Times New Roman" panose="02020603050405020304" pitchFamily="18" charset="0"/>
              </a:rPr>
              <a:t>–3</a:t>
            </a:r>
            <a:endParaRPr lang="en-US" dirty="0" smtClean="0">
              <a:latin typeface="Times New Roman" panose="02020603050405020304" pitchFamily="18" charset="0"/>
            </a:endParaRPr>
          </a:p>
          <a:p>
            <a:pPr lvl="1"/>
            <a:r>
              <a:rPr lang="en-US" dirty="0" smtClean="0">
                <a:latin typeface="Times New Roman" panose="02020603050405020304" pitchFamily="18" charset="0"/>
              </a:rPr>
              <a:t>You now add 3 times </a:t>
            </a:r>
            <a:r>
              <a:rPr lang="en-US" dirty="0" err="1" smtClean="0">
                <a:latin typeface="Times New Roman" panose="02020603050405020304" pitchFamily="18" charset="0"/>
              </a:rPr>
              <a:t>Eqn</a:t>
            </a:r>
            <a:r>
              <a:rPr lang="en-US" dirty="0" smtClean="0">
                <a:latin typeface="Times New Roman" panose="02020603050405020304" pitchFamily="18" charset="0"/>
              </a:rPr>
              <a:t> 1 onto </a:t>
            </a:r>
            <a:r>
              <a:rPr lang="en-US" dirty="0" err="1" smtClean="0">
                <a:latin typeface="Times New Roman" panose="02020603050405020304" pitchFamily="18" charset="0"/>
              </a:rPr>
              <a:t>Eqn</a:t>
            </a:r>
            <a:r>
              <a:rPr lang="en-US" dirty="0" smtClean="0">
                <a:latin typeface="Times New Roman" panose="02020603050405020304" pitchFamily="18" charset="0"/>
              </a:rPr>
              <a:t> 2:</a:t>
            </a:r>
          </a:p>
          <a:p>
            <a:pPr marL="0" indent="0" algn="ctr">
              <a:buNone/>
            </a:pP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+ 2</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 </a:t>
            </a:r>
            <a:r>
              <a:rPr lang="en-US" dirty="0" smtClean="0">
                <a:latin typeface="Times New Roman" panose="02020603050405020304" pitchFamily="18" charset="0"/>
              </a:rPr>
              <a:t>1</a:t>
            </a:r>
            <a:endParaRPr lang="en-US" dirty="0">
              <a:latin typeface="Times New Roman" panose="02020603050405020304" pitchFamily="18" charset="0"/>
            </a:endParaRPr>
          </a:p>
          <a:p>
            <a:pPr marL="0" indent="0" algn="ctr">
              <a:buNone/>
            </a:pPr>
            <a:r>
              <a:rPr lang="en-US" dirty="0" smtClean="0">
                <a:latin typeface="Times New Roman" panose="02020603050405020304" pitchFamily="18" charset="0"/>
              </a:rPr>
              <a:t>           0 </a:t>
            </a:r>
            <a:r>
              <a:rPr lang="en-US" dirty="0">
                <a:latin typeface="Times New Roman" panose="02020603050405020304" pitchFamily="18" charset="0"/>
              </a:rPr>
              <a:t>= </a:t>
            </a:r>
            <a:r>
              <a:rPr lang="en-US" dirty="0" smtClean="0">
                <a:latin typeface="Times New Roman" panose="02020603050405020304" pitchFamily="18" charset="0"/>
              </a:rPr>
              <a:t>0</a:t>
            </a:r>
            <a:endParaRPr lang="en-US" dirty="0">
              <a:latin typeface="Times New Roman" panose="02020603050405020304" pitchFamily="18" charset="0"/>
            </a:endParaRPr>
          </a:p>
          <a:p>
            <a:pPr lvl="1"/>
            <a:r>
              <a:rPr lang="en-US" dirty="0" smtClean="0"/>
              <a:t>The last equation is the zero equation.</a:t>
            </a:r>
          </a:p>
          <a:p>
            <a:pPr lvl="2"/>
            <a:r>
              <a:rPr lang="en-US" dirty="0" smtClean="0">
                <a:latin typeface="Times New Roman" panose="02020603050405020304" pitchFamily="18" charset="0"/>
              </a:rPr>
              <a:t>Thus, this equation no longer puts any constraints on any solution.</a:t>
            </a:r>
            <a:endParaRPr lang="en-US" dirty="0">
              <a:latin typeface="Times New Roman" panose="02020603050405020304" pitchFamily="18" charset="0"/>
            </a:endParaRPr>
          </a:p>
          <a:p>
            <a:pPr lvl="1"/>
            <a:r>
              <a:rPr lang="en-US" dirty="0" smtClean="0"/>
              <a:t>Thus, the only equation remaining is the first,</a:t>
            </a:r>
          </a:p>
          <a:p>
            <a:pPr marL="457200" lvl="1" indent="0">
              <a:buNone/>
            </a:pPr>
            <a:r>
              <a:rPr lang="en-US" dirty="0"/>
              <a:t>	</a:t>
            </a:r>
            <a:r>
              <a:rPr lang="en-US" dirty="0" smtClean="0"/>
              <a:t>thus, we need a free variable:</a:t>
            </a:r>
            <a:endParaRPr lang="en-US"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278362914"/>
              </p:ext>
            </p:extLst>
          </p:nvPr>
        </p:nvGraphicFramePr>
        <p:xfrm>
          <a:off x="3821113" y="5605463"/>
          <a:ext cx="1584325" cy="809625"/>
        </p:xfrm>
        <a:graphic>
          <a:graphicData uri="http://schemas.openxmlformats.org/presentationml/2006/ole">
            <mc:AlternateContent xmlns:mc="http://schemas.openxmlformats.org/markup-compatibility/2006">
              <mc:Choice xmlns:v="urn:schemas-microsoft-com:vml" Requires="v">
                <p:oleObj spid="_x0000_s296975" name="Equation" r:id="rId6" imgW="1333440" imgH="736560" progId="Equation.DSMT4">
                  <p:embed/>
                </p:oleObj>
              </mc:Choice>
              <mc:Fallback>
                <p:oleObj name="Equation" r:id="rId6" imgW="1333440" imgH="736560" progId="Equation.DSMT4">
                  <p:embed/>
                  <p:pic>
                    <p:nvPicPr>
                      <p:cNvPr id="0" name="Object 6"/>
                      <p:cNvPicPr>
                        <a:picLocks noChangeAspect="1" noChangeArrowheads="1"/>
                      </p:cNvPicPr>
                      <p:nvPr/>
                    </p:nvPicPr>
                    <p:blipFill>
                      <a:blip r:embed="rId7"/>
                      <a:srcRect/>
                      <a:stretch>
                        <a:fillRect/>
                      </a:stretch>
                    </p:blipFill>
                    <p:spPr bwMode="auto">
                      <a:xfrm>
                        <a:off x="3821113" y="5605463"/>
                        <a:ext cx="15843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10920756"/>
      </p:ext>
    </p:extLst>
  </p:cSld>
  <p:clrMapOvr>
    <a:masterClrMapping/>
  </p:clrMapOvr>
  <mc:AlternateContent xmlns:mc="http://schemas.openxmlformats.org/markup-compatibility/2006" xmlns:p14="http://schemas.microsoft.com/office/powerpoint/2010/main">
    <mc:Choice Requires="p14">
      <p:transition spd="slow" p14:dur="2000" advTm="134278"/>
    </mc:Choice>
    <mc:Fallback xmlns="">
      <p:transition spd="slow" advTm="134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three linear equations</a:t>
            </a:r>
            <a:endParaRPr lang="en-CA" dirty="0"/>
          </a:p>
        </p:txBody>
      </p:sp>
      <p:sp>
        <p:nvSpPr>
          <p:cNvPr id="3" name="Content Placeholder 2"/>
          <p:cNvSpPr>
            <a:spLocks noGrp="1"/>
          </p:cNvSpPr>
          <p:nvPr>
            <p:ph idx="1"/>
          </p:nvPr>
        </p:nvSpPr>
        <p:spPr/>
        <p:txBody>
          <a:bodyPr/>
          <a:lstStyle/>
          <a:p>
            <a:r>
              <a:rPr lang="en-US" dirty="0" smtClean="0"/>
              <a:t>Given a system of three linear equations in three unknowns,</a:t>
            </a:r>
          </a:p>
          <a:p>
            <a:pPr marL="0" indent="0">
              <a:buNone/>
            </a:pPr>
            <a:r>
              <a:rPr lang="en-US" dirty="0"/>
              <a:t>	</a:t>
            </a:r>
            <a:r>
              <a:rPr lang="en-US" dirty="0" smtClean="0"/>
              <a:t>you apply the operations we described to eliminate </a:t>
            </a:r>
            <a:br>
              <a:rPr lang="en-US" dirty="0" smtClean="0"/>
            </a:br>
            <a:r>
              <a:rPr lang="en-US" dirty="0" smtClean="0"/>
              <a:t>	variables in subsequent equations</a:t>
            </a:r>
            <a:endParaRPr lang="en-CA"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641582721"/>
              </p:ext>
            </p:extLst>
          </p:nvPr>
        </p:nvGraphicFramePr>
        <p:xfrm>
          <a:off x="138393" y="2869453"/>
          <a:ext cx="2820988" cy="1200150"/>
        </p:xfrm>
        <a:graphic>
          <a:graphicData uri="http://schemas.openxmlformats.org/presentationml/2006/ole">
            <mc:AlternateContent xmlns:mc="http://schemas.openxmlformats.org/markup-compatibility/2006">
              <mc:Choice xmlns:v="urn:schemas-microsoft-com:vml" Requires="v">
                <p:oleObj spid="_x0000_s298097" name="Equation" r:id="rId6" imgW="2374560" imgH="1091880" progId="Equation.DSMT4">
                  <p:embed/>
                </p:oleObj>
              </mc:Choice>
              <mc:Fallback>
                <p:oleObj name="Equation" r:id="rId6" imgW="2374560" imgH="1091880" progId="Equation.DSMT4">
                  <p:embed/>
                  <p:pic>
                    <p:nvPicPr>
                      <p:cNvPr id="0" name="Object 5"/>
                      <p:cNvPicPr>
                        <a:picLocks noChangeAspect="1" noChangeArrowheads="1"/>
                      </p:cNvPicPr>
                      <p:nvPr/>
                    </p:nvPicPr>
                    <p:blipFill>
                      <a:blip r:embed="rId7"/>
                      <a:srcRect/>
                      <a:stretch>
                        <a:fillRect/>
                      </a:stretch>
                    </p:blipFill>
                    <p:spPr bwMode="auto">
                      <a:xfrm>
                        <a:off x="138393" y="2869453"/>
                        <a:ext cx="2820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58787647"/>
              </p:ext>
            </p:extLst>
          </p:nvPr>
        </p:nvGraphicFramePr>
        <p:xfrm>
          <a:off x="3258669" y="2901203"/>
          <a:ext cx="2640013" cy="1200150"/>
        </p:xfrm>
        <a:graphic>
          <a:graphicData uri="http://schemas.openxmlformats.org/presentationml/2006/ole">
            <mc:AlternateContent xmlns:mc="http://schemas.openxmlformats.org/markup-compatibility/2006">
              <mc:Choice xmlns:v="urn:schemas-microsoft-com:vml" Requires="v">
                <p:oleObj spid="_x0000_s298098" name="Equation" r:id="rId8" imgW="2222280" imgH="1091880" progId="Equation.DSMT4">
                  <p:embed/>
                </p:oleObj>
              </mc:Choice>
              <mc:Fallback>
                <p:oleObj name="Equation" r:id="rId8" imgW="2222280" imgH="1091880" progId="Equation.DSMT4">
                  <p:embed/>
                  <p:pic>
                    <p:nvPicPr>
                      <p:cNvPr id="0" name=""/>
                      <p:cNvPicPr>
                        <a:picLocks noChangeAspect="1" noChangeArrowheads="1"/>
                      </p:cNvPicPr>
                      <p:nvPr/>
                    </p:nvPicPr>
                    <p:blipFill>
                      <a:blip r:embed="rId9"/>
                      <a:srcRect/>
                      <a:stretch>
                        <a:fillRect/>
                      </a:stretch>
                    </p:blipFill>
                    <p:spPr bwMode="auto">
                      <a:xfrm>
                        <a:off x="3258669" y="2901203"/>
                        <a:ext cx="2640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82015687"/>
              </p:ext>
            </p:extLst>
          </p:nvPr>
        </p:nvGraphicFramePr>
        <p:xfrm>
          <a:off x="6190688" y="2906060"/>
          <a:ext cx="2640013" cy="1200150"/>
        </p:xfrm>
        <a:graphic>
          <a:graphicData uri="http://schemas.openxmlformats.org/presentationml/2006/ole">
            <mc:AlternateContent xmlns:mc="http://schemas.openxmlformats.org/markup-compatibility/2006">
              <mc:Choice xmlns:v="urn:schemas-microsoft-com:vml" Requires="v">
                <p:oleObj spid="_x0000_s298099" name="Equation" r:id="rId10" imgW="2222280" imgH="1091880" progId="Equation.DSMT4">
                  <p:embed/>
                </p:oleObj>
              </mc:Choice>
              <mc:Fallback>
                <p:oleObj name="Equation" r:id="rId10" imgW="2222280" imgH="1091880" progId="Equation.DSMT4">
                  <p:embed/>
                  <p:pic>
                    <p:nvPicPr>
                      <p:cNvPr id="0" name=""/>
                      <p:cNvPicPr>
                        <a:picLocks noChangeAspect="1" noChangeArrowheads="1"/>
                      </p:cNvPicPr>
                      <p:nvPr/>
                    </p:nvPicPr>
                    <p:blipFill>
                      <a:blip r:embed="rId11"/>
                      <a:srcRect/>
                      <a:stretch>
                        <a:fillRect/>
                      </a:stretch>
                    </p:blipFill>
                    <p:spPr bwMode="auto">
                      <a:xfrm>
                        <a:off x="6190688" y="2906060"/>
                        <a:ext cx="2640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92152039"/>
              </p:ext>
            </p:extLst>
          </p:nvPr>
        </p:nvGraphicFramePr>
        <p:xfrm>
          <a:off x="837642" y="5210735"/>
          <a:ext cx="981075" cy="363538"/>
        </p:xfrm>
        <a:graphic>
          <a:graphicData uri="http://schemas.openxmlformats.org/presentationml/2006/ole">
            <mc:AlternateContent xmlns:mc="http://schemas.openxmlformats.org/markup-compatibility/2006">
              <mc:Choice xmlns:v="urn:schemas-microsoft-com:vml" Requires="v">
                <p:oleObj spid="_x0000_s298100" name="Equation" r:id="rId12" imgW="825480" imgH="330120" progId="Equation.DSMT4">
                  <p:embed/>
                </p:oleObj>
              </mc:Choice>
              <mc:Fallback>
                <p:oleObj name="Equation" r:id="rId12" imgW="825480" imgH="330120" progId="Equation.DSMT4">
                  <p:embed/>
                  <p:pic>
                    <p:nvPicPr>
                      <p:cNvPr id="0" name=""/>
                      <p:cNvPicPr>
                        <a:picLocks noChangeAspect="1" noChangeArrowheads="1"/>
                      </p:cNvPicPr>
                      <p:nvPr/>
                    </p:nvPicPr>
                    <p:blipFill>
                      <a:blip r:embed="rId13"/>
                      <a:srcRect/>
                      <a:stretch>
                        <a:fillRect/>
                      </a:stretch>
                    </p:blipFill>
                    <p:spPr bwMode="auto">
                      <a:xfrm>
                        <a:off x="837642" y="5210735"/>
                        <a:ext cx="9810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80280734"/>
              </p:ext>
            </p:extLst>
          </p:nvPr>
        </p:nvGraphicFramePr>
        <p:xfrm>
          <a:off x="3286967" y="5215498"/>
          <a:ext cx="1162050" cy="363537"/>
        </p:xfrm>
        <a:graphic>
          <a:graphicData uri="http://schemas.openxmlformats.org/presentationml/2006/ole">
            <mc:AlternateContent xmlns:mc="http://schemas.openxmlformats.org/markup-compatibility/2006">
              <mc:Choice xmlns:v="urn:schemas-microsoft-com:vml" Requires="v">
                <p:oleObj spid="_x0000_s298101" name="Equation" r:id="rId14" imgW="977760" imgH="330120" progId="Equation.DSMT4">
                  <p:embed/>
                </p:oleObj>
              </mc:Choice>
              <mc:Fallback>
                <p:oleObj name="Equation" r:id="rId14" imgW="977760" imgH="330120" progId="Equation.DSMT4">
                  <p:embed/>
                  <p:pic>
                    <p:nvPicPr>
                      <p:cNvPr id="0" name=""/>
                      <p:cNvPicPr>
                        <a:picLocks noChangeAspect="1" noChangeArrowheads="1"/>
                      </p:cNvPicPr>
                      <p:nvPr/>
                    </p:nvPicPr>
                    <p:blipFill>
                      <a:blip r:embed="rId15"/>
                      <a:srcRect/>
                      <a:stretch>
                        <a:fillRect/>
                      </a:stretch>
                    </p:blipFill>
                    <p:spPr bwMode="auto">
                      <a:xfrm>
                        <a:off x="3286967" y="5215498"/>
                        <a:ext cx="11620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66323482"/>
              </p:ext>
            </p:extLst>
          </p:nvPr>
        </p:nvGraphicFramePr>
        <p:xfrm>
          <a:off x="6808788" y="5287963"/>
          <a:ext cx="950912" cy="363537"/>
        </p:xfrm>
        <a:graphic>
          <a:graphicData uri="http://schemas.openxmlformats.org/presentationml/2006/ole">
            <mc:AlternateContent xmlns:mc="http://schemas.openxmlformats.org/markup-compatibility/2006">
              <mc:Choice xmlns:v="urn:schemas-microsoft-com:vml" Requires="v">
                <p:oleObj spid="_x0000_s298102" name="Equation" r:id="rId16" imgW="799920" imgH="330120" progId="Equation.DSMT4">
                  <p:embed/>
                </p:oleObj>
              </mc:Choice>
              <mc:Fallback>
                <p:oleObj name="Equation" r:id="rId16" imgW="799920" imgH="330120" progId="Equation.DSMT4">
                  <p:embed/>
                  <p:pic>
                    <p:nvPicPr>
                      <p:cNvPr id="0" name=""/>
                      <p:cNvPicPr>
                        <a:picLocks noChangeAspect="1" noChangeArrowheads="1"/>
                      </p:cNvPicPr>
                      <p:nvPr/>
                    </p:nvPicPr>
                    <p:blipFill>
                      <a:blip r:embed="rId17"/>
                      <a:srcRect/>
                      <a:stretch>
                        <a:fillRect/>
                      </a:stretch>
                    </p:blipFill>
                    <p:spPr bwMode="auto">
                      <a:xfrm>
                        <a:off x="6808788" y="5287963"/>
                        <a:ext cx="95091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10942643"/>
              </p:ext>
            </p:extLst>
          </p:nvPr>
        </p:nvGraphicFramePr>
        <p:xfrm>
          <a:off x="419288" y="4648387"/>
          <a:ext cx="1765300" cy="361950"/>
        </p:xfrm>
        <a:graphic>
          <a:graphicData uri="http://schemas.openxmlformats.org/presentationml/2006/ole">
            <mc:AlternateContent xmlns:mc="http://schemas.openxmlformats.org/markup-compatibility/2006">
              <mc:Choice xmlns:v="urn:schemas-microsoft-com:vml" Requires="v">
                <p:oleObj spid="_x0000_s298103" name="Equation" r:id="rId18" imgW="1485720" imgH="330120" progId="Equation.DSMT4">
                  <p:embed/>
                </p:oleObj>
              </mc:Choice>
              <mc:Fallback>
                <p:oleObj name="Equation" r:id="rId18" imgW="1485720" imgH="330120" progId="Equation.DSMT4">
                  <p:embed/>
                  <p:pic>
                    <p:nvPicPr>
                      <p:cNvPr id="0" name=""/>
                      <p:cNvPicPr>
                        <a:picLocks noChangeAspect="1" noChangeArrowheads="1"/>
                      </p:cNvPicPr>
                      <p:nvPr/>
                    </p:nvPicPr>
                    <p:blipFill>
                      <a:blip r:embed="rId19"/>
                      <a:srcRect/>
                      <a:stretch>
                        <a:fillRect/>
                      </a:stretch>
                    </p:blipFill>
                    <p:spPr bwMode="auto">
                      <a:xfrm>
                        <a:off x="419288" y="4648387"/>
                        <a:ext cx="17653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96786816"/>
              </p:ext>
            </p:extLst>
          </p:nvPr>
        </p:nvGraphicFramePr>
        <p:xfrm>
          <a:off x="2482012" y="4619019"/>
          <a:ext cx="2776537" cy="420687"/>
        </p:xfrm>
        <a:graphic>
          <a:graphicData uri="http://schemas.openxmlformats.org/presentationml/2006/ole">
            <mc:AlternateContent xmlns:mc="http://schemas.openxmlformats.org/markup-compatibility/2006">
              <mc:Choice xmlns:v="urn:schemas-microsoft-com:vml" Requires="v">
                <p:oleObj spid="_x0000_s298104" name="Equation" r:id="rId20" imgW="2336760" imgH="380880" progId="Equation.DSMT4">
                  <p:embed/>
                </p:oleObj>
              </mc:Choice>
              <mc:Fallback>
                <p:oleObj name="Equation" r:id="rId20" imgW="2336760" imgH="380880" progId="Equation.DSMT4">
                  <p:embed/>
                  <p:pic>
                    <p:nvPicPr>
                      <p:cNvPr id="0" name=""/>
                      <p:cNvPicPr>
                        <a:picLocks noChangeAspect="1" noChangeArrowheads="1"/>
                      </p:cNvPicPr>
                      <p:nvPr/>
                    </p:nvPicPr>
                    <p:blipFill>
                      <a:blip r:embed="rId21"/>
                      <a:srcRect/>
                      <a:stretch>
                        <a:fillRect/>
                      </a:stretch>
                    </p:blipFill>
                    <p:spPr bwMode="auto">
                      <a:xfrm>
                        <a:off x="2482012" y="4619019"/>
                        <a:ext cx="27765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83770823"/>
              </p:ext>
            </p:extLst>
          </p:nvPr>
        </p:nvGraphicFramePr>
        <p:xfrm>
          <a:off x="5548874" y="4619018"/>
          <a:ext cx="3365500" cy="420688"/>
        </p:xfrm>
        <a:graphic>
          <a:graphicData uri="http://schemas.openxmlformats.org/presentationml/2006/ole">
            <mc:AlternateContent xmlns:mc="http://schemas.openxmlformats.org/markup-compatibility/2006">
              <mc:Choice xmlns:v="urn:schemas-microsoft-com:vml" Requires="v">
                <p:oleObj spid="_x0000_s298105" name="Equation" r:id="rId22" imgW="2831760" imgH="380880" progId="Equation.DSMT4">
                  <p:embed/>
                </p:oleObj>
              </mc:Choice>
              <mc:Fallback>
                <p:oleObj name="Equation" r:id="rId22" imgW="2831760" imgH="380880" progId="Equation.DSMT4">
                  <p:embed/>
                  <p:pic>
                    <p:nvPicPr>
                      <p:cNvPr id="0" name=""/>
                      <p:cNvPicPr>
                        <a:picLocks noChangeAspect="1" noChangeArrowheads="1"/>
                      </p:cNvPicPr>
                      <p:nvPr/>
                    </p:nvPicPr>
                    <p:blipFill>
                      <a:blip r:embed="rId23"/>
                      <a:srcRect/>
                      <a:stretch>
                        <a:fillRect/>
                      </a:stretch>
                    </p:blipFill>
                    <p:spPr bwMode="auto">
                      <a:xfrm>
                        <a:off x="5548874" y="4619018"/>
                        <a:ext cx="33655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p:cNvSpPr/>
          <p:nvPr/>
        </p:nvSpPr>
        <p:spPr>
          <a:xfrm>
            <a:off x="2927554" y="3284676"/>
            <a:ext cx="364202" cy="523220"/>
          </a:xfrm>
          <a:prstGeom prst="rect">
            <a:avLst/>
          </a:prstGeom>
        </p:spPr>
        <p:txBody>
          <a:bodyPr wrap="none">
            <a:spAutoFit/>
          </a:bodyPr>
          <a:lstStyle/>
          <a:p>
            <a:r>
              <a:rPr lang="en-US" sz="2800" dirty="0" smtClean="0">
                <a:solidFill>
                  <a:schemeClr val="bg1"/>
                </a:solidFill>
              </a:rPr>
              <a:t>~</a:t>
            </a:r>
            <a:endParaRPr lang="en-CA" sz="2800" dirty="0">
              <a:solidFill>
                <a:schemeClr val="bg1"/>
              </a:solidFill>
            </a:endParaRPr>
          </a:p>
        </p:txBody>
      </p:sp>
      <p:sp>
        <p:nvSpPr>
          <p:cNvPr id="16" name="Rectangle 15"/>
          <p:cNvSpPr/>
          <p:nvPr/>
        </p:nvSpPr>
        <p:spPr>
          <a:xfrm>
            <a:off x="5903824" y="3289159"/>
            <a:ext cx="364202" cy="523220"/>
          </a:xfrm>
          <a:prstGeom prst="rect">
            <a:avLst/>
          </a:prstGeom>
        </p:spPr>
        <p:txBody>
          <a:bodyPr wrap="none">
            <a:spAutoFit/>
          </a:bodyPr>
          <a:lstStyle/>
          <a:p>
            <a:r>
              <a:rPr lang="en-US" sz="2800" dirty="0" smtClean="0">
                <a:solidFill>
                  <a:schemeClr val="bg1"/>
                </a:solidFill>
              </a:rPr>
              <a:t>~</a:t>
            </a:r>
            <a:endParaRPr lang="en-CA" sz="2800" dirty="0">
              <a:solidFill>
                <a:schemeClr val="bg1"/>
              </a:solidFill>
            </a:endParaRPr>
          </a:p>
        </p:txBody>
      </p:sp>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56862653"/>
      </p:ext>
    </p:extLst>
  </p:cSld>
  <p:clrMapOvr>
    <a:masterClrMapping/>
  </p:clrMapOvr>
  <mc:AlternateContent xmlns:mc="http://schemas.openxmlformats.org/markup-compatibility/2006" xmlns:p14="http://schemas.microsoft.com/office/powerpoint/2010/main">
    <mc:Choice Requires="p14">
      <p:transition spd="slow" p14:dur="2000" advTm="193459"/>
    </mc:Choice>
    <mc:Fallback xmlns="">
      <p:transition spd="slow" advTm="19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9"/>
                </p:tgtEl>
              </p:cMediaNode>
            </p:audio>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higher-order systems of linear equations</a:t>
            </a:r>
            <a:endParaRPr lang="en-CA" dirty="0"/>
          </a:p>
        </p:txBody>
      </p:sp>
      <p:sp>
        <p:nvSpPr>
          <p:cNvPr id="3" name="Content Placeholder 2"/>
          <p:cNvSpPr>
            <a:spLocks noGrp="1"/>
          </p:cNvSpPr>
          <p:nvPr>
            <p:ph idx="1"/>
          </p:nvPr>
        </p:nvSpPr>
        <p:spPr/>
        <p:txBody>
          <a:bodyPr/>
          <a:lstStyle/>
          <a:p>
            <a:r>
              <a:rPr lang="en-US" dirty="0" smtClean="0"/>
              <a:t>Given </a:t>
            </a:r>
            <a:r>
              <a:rPr lang="en-US" i="1" dirty="0"/>
              <a:t> </a:t>
            </a:r>
            <a:r>
              <a:rPr lang="en-US" dirty="0" smtClean="0"/>
              <a:t>a system of </a:t>
            </a:r>
            <a:r>
              <a:rPr lang="en-US" i="1" dirty="0" smtClean="0"/>
              <a:t>n</a:t>
            </a:r>
            <a:r>
              <a:rPr lang="en-US" dirty="0" smtClean="0"/>
              <a:t> linear equations in </a:t>
            </a:r>
            <a:r>
              <a:rPr lang="en-US" i="1" dirty="0" smtClean="0"/>
              <a:t>n</a:t>
            </a:r>
            <a:r>
              <a:rPr lang="en-US" dirty="0" smtClean="0"/>
              <a:t> unknowns,</a:t>
            </a:r>
          </a:p>
          <a:p>
            <a:pPr marL="0" indent="0">
              <a:buNone/>
            </a:pPr>
            <a:r>
              <a:rPr lang="en-US" dirty="0"/>
              <a:t>	</a:t>
            </a:r>
            <a:r>
              <a:rPr lang="en-US" dirty="0" smtClean="0"/>
              <a:t>we would proceed as follows:</a:t>
            </a:r>
            <a:endParaRPr lang="en-CA"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656291019"/>
              </p:ext>
            </p:extLst>
          </p:nvPr>
        </p:nvGraphicFramePr>
        <p:xfrm>
          <a:off x="2245379" y="2631233"/>
          <a:ext cx="4525962" cy="2152650"/>
        </p:xfrm>
        <a:graphic>
          <a:graphicData uri="http://schemas.openxmlformats.org/presentationml/2006/ole">
            <mc:AlternateContent xmlns:mc="http://schemas.openxmlformats.org/markup-compatibility/2006">
              <mc:Choice xmlns:v="urn:schemas-microsoft-com:vml" Requires="v">
                <p:oleObj spid="_x0000_s299024" name="Equation" r:id="rId6" imgW="3809880" imgH="1968480" progId="Equation.DSMT4">
                  <p:embed/>
                </p:oleObj>
              </mc:Choice>
              <mc:Fallback>
                <p:oleObj name="Equation" r:id="rId6" imgW="3809880" imgH="1968480" progId="Equation.DSMT4">
                  <p:embed/>
                  <p:pic>
                    <p:nvPicPr>
                      <p:cNvPr id="0" name="Object 9"/>
                      <p:cNvPicPr>
                        <a:picLocks noChangeAspect="1" noChangeArrowheads="1"/>
                      </p:cNvPicPr>
                      <p:nvPr/>
                    </p:nvPicPr>
                    <p:blipFill>
                      <a:blip r:embed="rId7"/>
                      <a:srcRect/>
                      <a:stretch>
                        <a:fillRect/>
                      </a:stretch>
                    </p:blipFill>
                    <p:spPr bwMode="auto">
                      <a:xfrm>
                        <a:off x="2245379" y="2631233"/>
                        <a:ext cx="452596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ounded Rectangle 7"/>
          <p:cNvSpPr/>
          <p:nvPr/>
        </p:nvSpPr>
        <p:spPr>
          <a:xfrm>
            <a:off x="2084294" y="2554941"/>
            <a:ext cx="4935071" cy="4706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065929" y="3003175"/>
            <a:ext cx="3971366" cy="4706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p:nvPr/>
        </p:nvCxnSpPr>
        <p:spPr>
          <a:xfrm>
            <a:off x="2312894" y="3092824"/>
            <a:ext cx="389965" cy="17212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353235" y="3133165"/>
            <a:ext cx="457200" cy="15598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321423" y="3576918"/>
            <a:ext cx="389964" cy="12371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81082" y="3644153"/>
            <a:ext cx="403413" cy="11295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038596" y="3478303"/>
            <a:ext cx="2980769" cy="4706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63620382"/>
      </p:ext>
    </p:extLst>
  </p:cSld>
  <p:clrMapOvr>
    <a:masterClrMapping/>
  </p:clrMapOvr>
  <mc:AlternateContent xmlns:mc="http://schemas.openxmlformats.org/markup-compatibility/2006" xmlns:p14="http://schemas.microsoft.com/office/powerpoint/2010/main">
    <mc:Choice Requires="p14">
      <p:transition spd="slow" p14:dur="2000" advTm="163583"/>
    </mc:Choice>
    <mc:Fallback xmlns="">
      <p:transition spd="slow" advTm="16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2"/>
                </p:tgtEl>
              </p:cMediaNode>
            </p:audio>
          </p:childTnLst>
        </p:cTn>
      </p:par>
    </p:tnLst>
    <p:bldLst>
      <p:bldP spid="8" grpId="0" animBg="1"/>
      <p:bldP spid="8" grpId="1" animBg="1"/>
      <p:bldP spid="9" grpId="0" animBg="1"/>
      <p:bldP spid="9" grpId="1"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CA" dirty="0"/>
          </a:p>
        </p:txBody>
      </p:sp>
      <p:sp>
        <p:nvSpPr>
          <p:cNvPr id="3" name="Content Placeholder 2"/>
          <p:cNvSpPr>
            <a:spLocks noGrp="1"/>
          </p:cNvSpPr>
          <p:nvPr>
            <p:ph idx="1"/>
          </p:nvPr>
        </p:nvSpPr>
        <p:spPr/>
        <p:txBody>
          <a:bodyPr/>
          <a:lstStyle/>
          <a:p>
            <a:r>
              <a:rPr lang="en-US" dirty="0" smtClean="0"/>
              <a:t>Working with equations is tedious,</a:t>
            </a:r>
            <a:endParaRPr lang="en-CA" dirty="0" smtClean="0"/>
          </a:p>
          <a:p>
            <a:pPr marL="0" indent="0">
              <a:buNone/>
            </a:pPr>
            <a:r>
              <a:rPr lang="en-US" dirty="0"/>
              <a:t>	</a:t>
            </a:r>
            <a:r>
              <a:rPr lang="en-US" dirty="0" smtClean="0"/>
              <a:t>so moving forward, we will introduce the augmented</a:t>
            </a:r>
            <a:br>
              <a:rPr lang="en-US" dirty="0" smtClean="0"/>
            </a:br>
            <a:r>
              <a:rPr lang="en-US" dirty="0" smtClean="0"/>
              <a:t>	matrix representation of a system of linear equations</a:t>
            </a:r>
          </a:p>
          <a:p>
            <a:pPr marL="0" indent="0">
              <a:buNone/>
            </a:pPr>
            <a:r>
              <a:rPr lang="en-US" dirty="0"/>
              <a:t>	</a:t>
            </a:r>
            <a:r>
              <a:rPr lang="en-US" dirty="0" smtClean="0"/>
              <a:t>and define an algorithm on that matrix to find a solution</a:t>
            </a: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1500885"/>
      </p:ext>
    </p:extLst>
  </p:cSld>
  <p:clrMapOvr>
    <a:masterClrMapping/>
  </p:clrMapOvr>
  <mc:AlternateContent xmlns:mc="http://schemas.openxmlformats.org/markup-compatibility/2006" xmlns:p14="http://schemas.microsoft.com/office/powerpoint/2010/main">
    <mc:Choice Requires="p14">
      <p:transition spd="slow" p14:dur="2000" advTm="33311"/>
    </mc:Choice>
    <mc:Fallback xmlns="">
      <p:transition spd="slow" advTm="3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Have recalled some of the rules you used to solve a system of linear equations in secondary school</a:t>
            </a:r>
          </a:p>
          <a:p>
            <a:pPr lvl="1"/>
            <a:r>
              <a:rPr lang="en-US" dirty="0" smtClean="0">
                <a:latin typeface="Times New Roman" panose="02020603050405020304" pitchFamily="18" charset="0"/>
              </a:rPr>
              <a:t>Know that there may be no solutions, a unique solution or infinitely many solutions</a:t>
            </a:r>
          </a:p>
          <a:p>
            <a:pPr lvl="1"/>
            <a:r>
              <a:rPr lang="en-US" dirty="0" smtClean="0">
                <a:latin typeface="Times New Roman" panose="02020603050405020304" pitchFamily="18" charset="0"/>
              </a:rPr>
              <a:t>Know that a homogenous linear equation has a right-hand zero</a:t>
            </a:r>
          </a:p>
          <a:p>
            <a:pPr lvl="1"/>
            <a:r>
              <a:rPr lang="en-US" dirty="0" smtClean="0">
                <a:latin typeface="Times New Roman" panose="02020603050405020304" pitchFamily="18" charset="0"/>
              </a:rPr>
              <a:t>Know that there are three operations you can perform on equations that leave the solution unchanged</a:t>
            </a:r>
          </a:p>
          <a:p>
            <a:pPr lvl="1"/>
            <a:r>
              <a:rPr lang="en-US" dirty="0" smtClean="0">
                <a:latin typeface="Times New Roman" panose="02020603050405020304" pitchFamily="18" charset="0"/>
              </a:rPr>
              <a:t>Have reviewed solving systems of two and three linear equations with as many unknowns</a:t>
            </a: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161134"/>
      </p:ext>
    </p:extLst>
  </p:cSld>
  <p:clrMapOvr>
    <a:masterClrMapping/>
  </p:clrMapOvr>
  <mc:AlternateContent xmlns:mc="http://schemas.openxmlformats.org/markup-compatibility/2006" xmlns:p14="http://schemas.microsoft.com/office/powerpoint/2010/main">
    <mc:Choice Requires="p14">
      <p:transition spd="slow" p14:dur="2000" advTm="45400"/>
    </mc:Choice>
    <mc:Fallback xmlns="">
      <p:transition spd="slow" advTm="4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https</a:t>
            </a:r>
            <a:r>
              <a:rPr lang="en-US" dirty="0"/>
              <a:t>://en.wikipedia.org/wiki/System_of_linear_equations</a:t>
            </a:r>
            <a:endParaRPr lang="en-CA" sz="2000" dirty="0" smtClean="0"/>
          </a:p>
          <a:p>
            <a:pPr marL="0" indent="0">
              <a:buNone/>
            </a:pPr>
            <a:r>
              <a:rPr lang="en-CA" dirty="0" smtClean="0"/>
              <a:t>[2]	https</a:t>
            </a:r>
            <a:r>
              <a:rPr lang="en-CA" dirty="0"/>
              <a:t>://en.wikipedia.org/wiki/Nonlinear_system</a:t>
            </a:r>
            <a:endParaRPr lang="en-CA" dirty="0" smtClean="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Describe the zero equation</a:t>
            </a:r>
          </a:p>
          <a:p>
            <a:pPr lvl="1"/>
            <a:r>
              <a:rPr lang="en-US" dirty="0" smtClean="0"/>
              <a:t>Define homogeneous linear equations</a:t>
            </a:r>
          </a:p>
          <a:p>
            <a:pPr lvl="1"/>
            <a:r>
              <a:rPr lang="en-US" dirty="0" smtClean="0"/>
              <a:t>Review the properties of linear equations</a:t>
            </a:r>
          </a:p>
          <a:p>
            <a:pPr lvl="1"/>
            <a:r>
              <a:rPr lang="en-US" dirty="0" smtClean="0"/>
              <a:t>Consider all possibilities with a single equation in one or more unknowns</a:t>
            </a:r>
          </a:p>
          <a:p>
            <a:pPr lvl="1"/>
            <a:r>
              <a:rPr lang="en-US" dirty="0" smtClean="0"/>
              <a:t>Consider issues with two linear equations but only one unknown</a:t>
            </a:r>
          </a:p>
          <a:p>
            <a:pPr lvl="1"/>
            <a:r>
              <a:rPr lang="en-US" dirty="0" smtClean="0"/>
              <a:t>Solve all three cases with two linear equations in two unknowns:</a:t>
            </a:r>
          </a:p>
          <a:p>
            <a:pPr lvl="2"/>
            <a:r>
              <a:rPr lang="en-US" dirty="0" smtClean="0"/>
              <a:t>A unique solution, no solution and infinitely many solutions</a:t>
            </a:r>
          </a:p>
          <a:p>
            <a:pPr lvl="1"/>
            <a:r>
              <a:rPr lang="en-US" dirty="0" smtClean="0"/>
              <a:t>Look at higher-order systems of linear equations</a:t>
            </a: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5462"/>
    </mc:Choice>
    <mc:Fallback xmlns="">
      <p:transition spd="slow" advTm="4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Jaeden Smith for pointing out issues with previous recordings</a:t>
            </a:r>
            <a:r>
              <a:rPr lang="en-CA" sz="1800" dirty="0" smtClean="0"/>
              <a:t>.</a:t>
            </a:r>
          </a:p>
          <a:p>
            <a:pPr marL="0" indent="0">
              <a:buNone/>
            </a:pPr>
            <a:r>
              <a:rPr lang="en-CA" sz="1800" dirty="0"/>
              <a:t>Bernardo </a:t>
            </a:r>
            <a:r>
              <a:rPr lang="en-CA" sz="1800" dirty="0" err="1"/>
              <a:t>Briseno</a:t>
            </a:r>
            <a:r>
              <a:rPr lang="en-CA" sz="1800" dirty="0"/>
              <a:t> </a:t>
            </a:r>
            <a:r>
              <a:rPr lang="en-CA" sz="1800" dirty="0" smtClean="0"/>
              <a:t>for pointing out issues </a:t>
            </a:r>
            <a:r>
              <a:rPr lang="en-CA" sz="1800" smtClean="0"/>
              <a:t>with previous recordings.</a:t>
            </a:r>
            <a:endParaRPr lang="en-CA" sz="1800"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91"/>
    </mc:Choice>
    <mc:Fallback xmlns="">
      <p:transition spd="slow" advTm="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Finding solutions to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326"/>
    </mc:Choice>
    <mc:Fallback xmlns="">
      <p:transition spd="slow" advTm="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946"/>
    </mc:Choice>
    <mc:Fallback xmlns="">
      <p:transition spd="slow" advTm="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The </a:t>
            </a:r>
            <a:r>
              <a:rPr lang="en-US" i="1" dirty="0" smtClean="0"/>
              <a:t>zero</a:t>
            </a:r>
            <a:r>
              <a:rPr lang="en-US" dirty="0" smtClean="0"/>
              <a:t> equation in </a:t>
            </a:r>
            <a:r>
              <a:rPr lang="en-US" i="1" dirty="0" smtClean="0"/>
              <a:t>n</a:t>
            </a:r>
            <a:r>
              <a:rPr lang="en-US" dirty="0" smtClean="0"/>
              <a:t> unknowns is of the form:</a:t>
            </a:r>
          </a:p>
          <a:p>
            <a:pPr marL="0" indent="0" algn="ctr">
              <a:buNone/>
            </a:pPr>
            <a:r>
              <a:rPr lang="en-US" dirty="0" smtClean="0">
                <a:latin typeface="Times New Roman" panose="02020603050405020304" pitchFamily="18" charset="0"/>
              </a:rPr>
              <a:t>0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dirty="0">
                <a:latin typeface="Times New Roman" panose="02020603050405020304" pitchFamily="18" charset="0"/>
              </a:rPr>
              <a:t>0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+ 0 </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 </a:t>
            </a:r>
            <a:r>
              <a:rPr lang="en-CA" dirty="0" smtClean="0"/>
              <a:t>·</a:t>
            </a:r>
            <a:r>
              <a:rPr lang="en-CA" dirty="0"/>
              <a:t> </a:t>
            </a:r>
            <a:r>
              <a:rPr lang="en-CA" dirty="0" smtClean="0"/>
              <a:t>·</a:t>
            </a:r>
            <a:r>
              <a:rPr lang="en-CA" dirty="0"/>
              <a:t> ·</a:t>
            </a:r>
            <a:r>
              <a:rPr lang="en-US" dirty="0" smtClean="0">
                <a:latin typeface="Times New Roman" panose="02020603050405020304" pitchFamily="18" charset="0"/>
              </a:rPr>
              <a:t> + 0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n</a:t>
            </a:r>
            <a:r>
              <a:rPr lang="en-US" dirty="0" smtClean="0">
                <a:latin typeface="Times New Roman" panose="02020603050405020304" pitchFamily="18" charset="0"/>
              </a:rPr>
              <a:t> = </a:t>
            </a:r>
            <a:r>
              <a:rPr lang="en-US" i="1" dirty="0" smtClean="0">
                <a:latin typeface="Times New Roman" panose="02020603050405020304" pitchFamily="18" charset="0"/>
              </a:rPr>
              <a:t>b</a:t>
            </a:r>
            <a:r>
              <a:rPr lang="en-US" baseline="-25000" dirty="0" smtClean="0">
                <a:latin typeface="Times New Roman" panose="02020603050405020304" pitchFamily="18" charset="0"/>
              </a:rPr>
              <a:t>1</a:t>
            </a:r>
            <a:endParaRPr lang="en-US" i="1" dirty="0">
              <a:latin typeface="Times New Roman" panose="02020603050405020304" pitchFamily="18" charset="0"/>
            </a:endParaRPr>
          </a:p>
          <a:p>
            <a:pPr marL="0" indent="0">
              <a:buNone/>
            </a:pPr>
            <a:endParaRPr lang="en-US" dirty="0" smtClean="0"/>
          </a:p>
          <a:p>
            <a:r>
              <a:rPr lang="en-US" dirty="0" smtClean="0"/>
              <a:t>If </a:t>
            </a:r>
            <a:r>
              <a:rPr lang="en-CA" i="1" dirty="0" smtClean="0">
                <a:latin typeface="Times New Roman" panose="02020603050405020304" pitchFamily="18" charset="0"/>
              </a:rPr>
              <a:t>b</a:t>
            </a:r>
            <a:r>
              <a:rPr lang="en-CA" baseline="-25000" dirty="0" smtClean="0">
                <a:latin typeface="Times New Roman" panose="02020603050405020304" pitchFamily="18" charset="0"/>
              </a:rPr>
              <a:t>1</a:t>
            </a:r>
            <a:r>
              <a:rPr lang="en-CA" dirty="0" smtClean="0">
                <a:latin typeface="Times New Roman" panose="02020603050405020304" pitchFamily="18" charset="0"/>
              </a:rPr>
              <a:t> </a:t>
            </a:r>
            <a:r>
              <a:rPr lang="en-CA" dirty="0">
                <a:latin typeface="Times New Roman" panose="02020603050405020304" pitchFamily="18" charset="0"/>
              </a:rPr>
              <a:t>= 0</a:t>
            </a:r>
            <a:r>
              <a:rPr lang="en-CA" dirty="0"/>
              <a:t>, there are infinitely as </a:t>
            </a:r>
            <a:r>
              <a:rPr lang="en-CA" dirty="0" smtClean="0"/>
              <a:t>every solution vector</a:t>
            </a:r>
            <a:br>
              <a:rPr lang="en-CA" dirty="0" smtClean="0"/>
            </a:br>
            <a:r>
              <a:rPr lang="en-CA" dirty="0" smtClean="0"/>
              <a:t>is valid solution</a:t>
            </a:r>
          </a:p>
          <a:p>
            <a:pPr lvl="1"/>
            <a:r>
              <a:rPr lang="en-US" dirty="0" smtClean="0"/>
              <a:t>Every variable is a free variable</a:t>
            </a:r>
            <a:endParaRPr lang="en-CA" dirty="0" smtClean="0"/>
          </a:p>
          <a:p>
            <a:endParaRPr lang="en-CA" dirty="0"/>
          </a:p>
          <a:p>
            <a:r>
              <a:rPr lang="en-CA" dirty="0" smtClean="0"/>
              <a:t>However</a:t>
            </a:r>
            <a:r>
              <a:rPr lang="en-CA" dirty="0"/>
              <a:t>, if </a:t>
            </a:r>
            <a:r>
              <a:rPr lang="en-CA" i="1" dirty="0"/>
              <a:t>b</a:t>
            </a:r>
            <a:r>
              <a:rPr lang="en-CA" baseline="-25000" dirty="0"/>
              <a:t>1</a:t>
            </a:r>
            <a:r>
              <a:rPr lang="en-CA" dirty="0"/>
              <a:t> ≠ 0, </a:t>
            </a:r>
            <a:r>
              <a:rPr lang="en-CA" dirty="0" smtClean="0"/>
              <a:t>there are no solutions</a:t>
            </a:r>
            <a:endParaRPr lang="en-US" dirty="0"/>
          </a:p>
          <a:p>
            <a:pPr lvl="1"/>
            <a:r>
              <a:rPr lang="en-US" dirty="0" smtClean="0"/>
              <a:t>No sum of zeros will ever equal a non-zero target value</a:t>
            </a:r>
          </a:p>
          <a:p>
            <a:pPr lvl="1"/>
            <a:endParaRPr lang="en-US" dirty="0"/>
          </a:p>
          <a:p>
            <a:r>
              <a:rPr lang="en-US" dirty="0" smtClean="0"/>
              <a:t>From this point on, we will assume a linear equation has at least one non-zero coefficient of at least one of the variables</a:t>
            </a:r>
            <a:endParaRPr lang="en-CA" dirty="0" smtClean="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227627673"/>
              </p:ext>
            </p:extLst>
          </p:nvPr>
        </p:nvGraphicFramePr>
        <p:xfrm>
          <a:off x="7065285" y="2023243"/>
          <a:ext cx="1071562" cy="2063750"/>
        </p:xfrm>
        <a:graphic>
          <a:graphicData uri="http://schemas.openxmlformats.org/presentationml/2006/ole">
            <mc:AlternateContent xmlns:mc="http://schemas.openxmlformats.org/markup-compatibility/2006">
              <mc:Choice xmlns:v="urn:schemas-microsoft-com:vml" Requires="v">
                <p:oleObj spid="_x0000_s279568" name="Equation" r:id="rId6" imgW="901440" imgH="1879560" progId="Equation.DSMT4">
                  <p:embed/>
                </p:oleObj>
              </mc:Choice>
              <mc:Fallback>
                <p:oleObj name="Equation" r:id="rId6" imgW="901440" imgH="1879560" progId="Equation.DSMT4">
                  <p:embed/>
                  <p:pic>
                    <p:nvPicPr>
                      <p:cNvPr id="0" name="Object 16"/>
                      <p:cNvPicPr>
                        <a:picLocks noChangeAspect="1" noChangeArrowheads="1"/>
                      </p:cNvPicPr>
                      <p:nvPr/>
                    </p:nvPicPr>
                    <p:blipFill>
                      <a:blip r:embed="rId7"/>
                      <a:srcRect/>
                      <a:stretch>
                        <a:fillRect/>
                      </a:stretch>
                    </p:blipFill>
                    <p:spPr bwMode="auto">
                      <a:xfrm>
                        <a:off x="7065285" y="2023243"/>
                        <a:ext cx="1071562"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7532147"/>
      </p:ext>
    </p:extLst>
  </p:cSld>
  <p:clrMapOvr>
    <a:masterClrMapping/>
  </p:clrMapOvr>
  <mc:AlternateContent xmlns:mc="http://schemas.openxmlformats.org/markup-compatibility/2006" xmlns:p14="http://schemas.microsoft.com/office/powerpoint/2010/main">
    <mc:Choice Requires="p14">
      <p:transition spd="slow" p14:dur="2000" advTm="87796"/>
    </mc:Choice>
    <mc:Fallback xmlns="">
      <p:transition spd="slow" advTm="8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Homogeneous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Definition:</a:t>
            </a:r>
          </a:p>
          <a:p>
            <a:pPr lvl="1"/>
            <a:r>
              <a:rPr lang="en-US" dirty="0" smtClean="0">
                <a:latin typeface="Times New Roman" panose="02020603050405020304" pitchFamily="18" charset="0"/>
              </a:rPr>
              <a:t>A linear equation that has a target value (or right-hand side) equal</a:t>
            </a:r>
            <a:br>
              <a:rPr lang="en-US" dirty="0" smtClean="0">
                <a:latin typeface="Times New Roman" panose="02020603050405020304" pitchFamily="18" charset="0"/>
              </a:rPr>
            </a:br>
            <a:r>
              <a:rPr lang="en-US" dirty="0" smtClean="0">
                <a:latin typeface="Times New Roman" panose="02020603050405020304" pitchFamily="18" charset="0"/>
              </a:rPr>
              <a:t>to zero is said to be a </a:t>
            </a:r>
            <a:r>
              <a:rPr lang="en-US" i="1" dirty="0" smtClean="0">
                <a:latin typeface="Times New Roman" panose="02020603050405020304" pitchFamily="18" charset="0"/>
              </a:rPr>
              <a:t>homogenous linear equation</a:t>
            </a:r>
            <a:r>
              <a:rPr lang="en-US" dirty="0" smtClean="0">
                <a:latin typeface="Times New Roman" panose="02020603050405020304" pitchFamily="18" charset="0"/>
              </a:rPr>
              <a:t>.</a:t>
            </a:r>
          </a:p>
          <a:p>
            <a:pPr lvl="1"/>
            <a:r>
              <a:rPr lang="en-US" dirty="0" smtClean="0">
                <a:latin typeface="Times New Roman" panose="02020603050405020304" pitchFamily="18" charset="0"/>
              </a:rPr>
              <a:t>All other linear equations are </a:t>
            </a:r>
            <a:r>
              <a:rPr lang="en-US" i="1" dirty="0" smtClean="0">
                <a:latin typeface="Times New Roman" panose="02020603050405020304" pitchFamily="18" charset="0"/>
              </a:rPr>
              <a:t>non-homogeneous</a:t>
            </a:r>
            <a:r>
              <a:rPr lang="en-US" dirty="0" smtClean="0">
                <a:latin typeface="Times New Roman" panose="02020603050405020304" pitchFamily="18" charset="0"/>
              </a:rPr>
              <a:t>.</a:t>
            </a:r>
          </a:p>
          <a:p>
            <a:pPr lvl="1"/>
            <a:endParaRPr lang="en-US" dirty="0">
              <a:latin typeface="Times New Roman" panose="02020603050405020304" pitchFamily="18" charset="0"/>
            </a:endParaRPr>
          </a:p>
          <a:p>
            <a:r>
              <a:rPr lang="en-US" dirty="0" smtClean="0">
                <a:latin typeface="Times New Roman" panose="02020603050405020304" pitchFamily="18" charset="0"/>
              </a:rPr>
              <a:t>For example,</a:t>
            </a:r>
          </a:p>
          <a:p>
            <a:pPr marL="0" indent="0" algn="ctr">
              <a:buNone/>
            </a:pPr>
            <a:r>
              <a:rPr lang="en-US" i="1" dirty="0" smtClean="0">
                <a:latin typeface="Times New Roman" panose="02020603050405020304" pitchFamily="18" charset="0"/>
              </a:rPr>
              <a:t>a</a:t>
            </a:r>
            <a:r>
              <a:rPr lang="en-US" baseline="-25000" dirty="0">
                <a:latin typeface="Times New Roman" panose="02020603050405020304" pitchFamily="18" charset="0"/>
              </a:rPr>
              <a:t>1</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Times New Roman" panose="02020603050405020304" pitchFamily="18" charset="0"/>
              </a:rPr>
              <a:t>a</a:t>
            </a:r>
            <a:r>
              <a:rPr lang="en-US" baseline="-25000" dirty="0" smtClean="0">
                <a:latin typeface="Times New Roman" panose="02020603050405020304" pitchFamily="18" charset="0"/>
              </a:rPr>
              <a:t>2</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a</a:t>
            </a:r>
            <a:r>
              <a:rPr lang="en-US" baseline="-25000" dirty="0" smtClean="0">
                <a:latin typeface="Times New Roman" panose="02020603050405020304" pitchFamily="18" charset="0"/>
              </a:rPr>
              <a:t>3</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 0</a:t>
            </a:r>
          </a:p>
          <a:p>
            <a:pPr marL="0" indent="0" algn="ctr">
              <a:buNone/>
            </a:pPr>
            <a:r>
              <a:rPr lang="en-US" i="1" dirty="0">
                <a:latin typeface="Times New Roman" panose="02020603050405020304" pitchFamily="18" charset="0"/>
              </a:rPr>
              <a:t>a</a:t>
            </a:r>
            <a:r>
              <a:rPr lang="en-US" baseline="-25000" dirty="0">
                <a:latin typeface="Times New Roman" panose="02020603050405020304" pitchFamily="18" charset="0"/>
              </a:rPr>
              <a:t>1</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3</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 </a:t>
            </a:r>
            <a:r>
              <a:rPr lang="en-US" dirty="0" smtClean="0">
                <a:latin typeface="Times New Roman" panose="02020603050405020304" pitchFamily="18" charset="0"/>
              </a:rPr>
              <a:t>1</a:t>
            </a:r>
            <a:endParaRPr lang="en-US" i="1"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xmlns:p14="http://schemas.microsoft.com/office/powerpoint/2010/main">
    <mc:Choice Requires="p14">
      <p:transition spd="slow" p14:dur="2000" advTm="41281"/>
    </mc:Choice>
    <mc:Fallback xmlns="">
      <p:transition spd="slow" advTm="4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Homogeneous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pPr marL="0" indent="0">
              <a:buNone/>
            </a:pPr>
            <a:r>
              <a:rPr lang="en-US" dirty="0" smtClean="0">
                <a:latin typeface="Times New Roman" panose="02020603050405020304" pitchFamily="18" charset="0"/>
              </a:rPr>
              <a:t>Theorem</a:t>
            </a:r>
          </a:p>
          <a:p>
            <a:pPr marL="0" indent="0">
              <a:buNone/>
            </a:pPr>
            <a:r>
              <a:rPr lang="en-US" dirty="0">
                <a:latin typeface="Times New Roman" panose="02020603050405020304" pitchFamily="18" charset="0"/>
              </a:rPr>
              <a:t>	</a:t>
            </a:r>
            <a:r>
              <a:rPr lang="en-US" b="1" dirty="0">
                <a:latin typeface="Times New Roman" panose="02020603050405020304" pitchFamily="18" charset="0"/>
              </a:rPr>
              <a:t>x</a:t>
            </a:r>
            <a:r>
              <a:rPr lang="en-US" dirty="0">
                <a:latin typeface="Times New Roman" panose="02020603050405020304" pitchFamily="18" charset="0"/>
              </a:rPr>
              <a:t> =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dirty="0" smtClean="0">
                <a:latin typeface="Times New Roman" panose="02020603050405020304" pitchFamily="18" charset="0"/>
              </a:rPr>
              <a:t> is a solution to a linear equation in </a:t>
            </a:r>
            <a:r>
              <a:rPr lang="en-US" i="1" dirty="0" smtClean="0">
                <a:latin typeface="Times New Roman" panose="02020603050405020304" pitchFamily="18" charset="0"/>
              </a:rPr>
              <a:t>n</a:t>
            </a:r>
            <a:r>
              <a:rPr lang="en-US" dirty="0" smtClean="0">
                <a:latin typeface="Times New Roman" panose="02020603050405020304" pitchFamily="18" charset="0"/>
              </a:rPr>
              <a:t> unknowns if and</a:t>
            </a:r>
            <a:br>
              <a:rPr lang="en-US" dirty="0" smtClean="0">
                <a:latin typeface="Times New Roman" panose="02020603050405020304" pitchFamily="18" charset="0"/>
              </a:rPr>
            </a:br>
            <a:r>
              <a:rPr lang="en-US" dirty="0" smtClean="0">
                <a:latin typeface="Times New Roman" panose="02020603050405020304" pitchFamily="18" charset="0"/>
              </a:rPr>
              <a:t>	only if that linear equation is homogenous.</a:t>
            </a: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Substituting in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i="1" dirty="0" smtClean="0">
                <a:latin typeface="Times New Roman" panose="02020603050405020304" pitchFamily="18" charset="0"/>
              </a:rPr>
              <a:t> = x</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 =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n</a:t>
            </a:r>
            <a:r>
              <a:rPr lang="en-US" baseline="30000" dirty="0" smtClean="0">
                <a:latin typeface="Times New Roman" panose="02020603050405020304" pitchFamily="18" charset="0"/>
              </a:rPr>
              <a:t> </a:t>
            </a:r>
            <a:r>
              <a:rPr lang="en-US" dirty="0" smtClean="0">
                <a:latin typeface="Times New Roman" panose="02020603050405020304" pitchFamily="18" charset="0"/>
              </a:rPr>
              <a:t> = 0 into the linear</a:t>
            </a:r>
            <a:br>
              <a:rPr lang="en-US" dirty="0" smtClean="0">
                <a:latin typeface="Times New Roman" panose="02020603050405020304" pitchFamily="18" charset="0"/>
              </a:rPr>
            </a:br>
            <a:r>
              <a:rPr lang="en-US" dirty="0" smtClean="0">
                <a:latin typeface="Times New Roman" panose="02020603050405020304" pitchFamily="18" charset="0"/>
              </a:rPr>
              <a:t>	equation                                                        ,</a:t>
            </a:r>
          </a:p>
          <a:p>
            <a:pPr marL="0" indent="0">
              <a:buNone/>
            </a:pPr>
            <a:r>
              <a:rPr lang="en-US" i="1" dirty="0">
                <a:latin typeface="Times New Roman" panose="02020603050405020304" pitchFamily="18" charset="0"/>
              </a:rPr>
              <a:t>	</a:t>
            </a:r>
            <a:r>
              <a:rPr lang="en-US" dirty="0" smtClean="0">
                <a:latin typeface="Times New Roman" panose="02020603050405020304" pitchFamily="18" charset="0"/>
              </a:rPr>
              <a:t>we get</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Thus, the equation is satisfied if and only if 0 = </a:t>
            </a:r>
            <a:r>
              <a:rPr lang="en-US" i="1" dirty="0" smtClean="0">
                <a:latin typeface="Times New Roman" panose="02020603050405020304" pitchFamily="18" charset="0"/>
              </a:rPr>
              <a:t>b</a:t>
            </a:r>
            <a:r>
              <a:rPr lang="en-US" dirty="0" smtClean="0">
                <a:latin typeface="Times New Roman" panose="02020603050405020304" pitchFamily="18" charset="0"/>
              </a:rPr>
              <a:t>. </a:t>
            </a:r>
            <a:r>
              <a:rPr lang="en-CA" dirty="0" smtClean="0"/>
              <a:t>▮</a:t>
            </a:r>
            <a:endParaRPr lang="en-CA" dirty="0"/>
          </a:p>
          <a:p>
            <a:pPr marL="0" indent="0">
              <a:buNone/>
            </a:pP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086081461"/>
              </p:ext>
            </p:extLst>
          </p:nvPr>
        </p:nvGraphicFramePr>
        <p:xfrm>
          <a:off x="2477126" y="3936842"/>
          <a:ext cx="3832225" cy="360362"/>
        </p:xfrm>
        <a:graphic>
          <a:graphicData uri="http://schemas.openxmlformats.org/presentationml/2006/ole">
            <mc:AlternateContent xmlns:mc="http://schemas.openxmlformats.org/markup-compatibility/2006">
              <mc:Choice xmlns:v="urn:schemas-microsoft-com:vml" Requires="v">
                <p:oleObj spid="_x0000_s291869" name="Equation" r:id="rId6" imgW="3225600" imgH="330120" progId="Equation.DSMT4">
                  <p:embed/>
                </p:oleObj>
              </mc:Choice>
              <mc:Fallback>
                <p:oleObj name="Equation" r:id="rId6" imgW="3225600" imgH="330120" progId="Equation.DSMT4">
                  <p:embed/>
                  <p:pic>
                    <p:nvPicPr>
                      <p:cNvPr id="0" name=""/>
                      <p:cNvPicPr>
                        <a:picLocks noChangeAspect="1" noChangeArrowheads="1"/>
                      </p:cNvPicPr>
                      <p:nvPr/>
                    </p:nvPicPr>
                    <p:blipFill>
                      <a:blip r:embed="rId7"/>
                      <a:srcRect/>
                      <a:stretch>
                        <a:fillRect/>
                      </a:stretch>
                    </p:blipFill>
                    <p:spPr bwMode="auto">
                      <a:xfrm>
                        <a:off x="2477126" y="3936842"/>
                        <a:ext cx="3832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0661488"/>
              </p:ext>
            </p:extLst>
          </p:nvPr>
        </p:nvGraphicFramePr>
        <p:xfrm>
          <a:off x="2221695" y="4346575"/>
          <a:ext cx="4527550" cy="360363"/>
        </p:xfrm>
        <a:graphic>
          <a:graphicData uri="http://schemas.openxmlformats.org/presentationml/2006/ole">
            <mc:AlternateContent xmlns:mc="http://schemas.openxmlformats.org/markup-compatibility/2006">
              <mc:Choice xmlns:v="urn:schemas-microsoft-com:vml" Requires="v">
                <p:oleObj spid="_x0000_s291870" name="Equation" r:id="rId8" imgW="3809880" imgH="330120" progId="Equation.DSMT4">
                  <p:embed/>
                </p:oleObj>
              </mc:Choice>
              <mc:Fallback>
                <p:oleObj name="Equation" r:id="rId8" imgW="3809880" imgH="330120" progId="Equation.DSMT4">
                  <p:embed/>
                  <p:pic>
                    <p:nvPicPr>
                      <p:cNvPr id="0" name=""/>
                      <p:cNvPicPr>
                        <a:picLocks noChangeAspect="1" noChangeArrowheads="1"/>
                      </p:cNvPicPr>
                      <p:nvPr/>
                    </p:nvPicPr>
                    <p:blipFill>
                      <a:blip r:embed="rId9"/>
                      <a:srcRect/>
                      <a:stretch>
                        <a:fillRect/>
                      </a:stretch>
                    </p:blipFill>
                    <p:spPr bwMode="auto">
                      <a:xfrm>
                        <a:off x="2221695" y="4346575"/>
                        <a:ext cx="45275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79596423"/>
      </p:ext>
    </p:extLst>
  </p:cSld>
  <p:clrMapOvr>
    <a:masterClrMapping/>
  </p:clrMapOvr>
  <mc:AlternateContent xmlns:mc="http://schemas.openxmlformats.org/markup-compatibility/2006" xmlns:p14="http://schemas.microsoft.com/office/powerpoint/2010/main">
    <mc:Choice Requires="p14">
      <p:transition spd="slow" p14:dur="2000" advTm="70879"/>
    </mc:Choice>
    <mc:Fallback xmlns="">
      <p:transition spd="slow" advTm="7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pPr marL="0" indent="0">
              <a:buNone/>
            </a:pPr>
            <a:r>
              <a:rPr lang="en-US" dirty="0" smtClean="0">
                <a:latin typeface="Times New Roman" panose="02020603050405020304" pitchFamily="18" charset="0"/>
              </a:rPr>
              <a:t>Theorem</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A vector </a:t>
            </a:r>
            <a:r>
              <a:rPr lang="en-US" b="1" dirty="0" smtClean="0">
                <a:latin typeface="Times New Roman" panose="02020603050405020304" pitchFamily="18" charset="0"/>
              </a:rPr>
              <a:t>x </a:t>
            </a:r>
            <a:r>
              <a:rPr lang="en-US" dirty="0" smtClean="0">
                <a:latin typeface="Times New Roman" panose="02020603050405020304" pitchFamily="18" charset="0"/>
              </a:rPr>
              <a:t>is a solution to a linear equation if and only if it is</a:t>
            </a:r>
            <a:br>
              <a:rPr lang="en-US" dirty="0" smtClean="0">
                <a:latin typeface="Times New Roman" panose="02020603050405020304" pitchFamily="18" charset="0"/>
              </a:rPr>
            </a:br>
            <a:r>
              <a:rPr lang="en-US" dirty="0" smtClean="0">
                <a:latin typeface="Times New Roman" panose="02020603050405020304" pitchFamily="18" charset="0"/>
              </a:rPr>
              <a:t>	a solution to a non-zero scalar multiple of that linear equation.</a:t>
            </a:r>
          </a:p>
          <a:p>
            <a:pPr marL="0" indent="0">
              <a:buNone/>
            </a:pPr>
            <a:r>
              <a:rPr lang="en-US" dirty="0" smtClean="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Given </a:t>
            </a:r>
            <a:r>
              <a:rPr lang="en-US" b="1" dirty="0" smtClean="0">
                <a:latin typeface="Times New Roman" panose="02020603050405020304" pitchFamily="18" charset="0"/>
              </a:rPr>
              <a:t>x</a:t>
            </a:r>
            <a:r>
              <a:rPr lang="en-US" dirty="0" smtClean="0">
                <a:latin typeface="Times New Roman" panose="02020603050405020304" pitchFamily="18" charset="0"/>
              </a:rPr>
              <a:t>, assume </a:t>
            </a: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Thus </a:t>
            </a:r>
            <a:r>
              <a:rPr lang="en-US" b="1" dirty="0" smtClean="0">
                <a:latin typeface="Times New Roman" panose="02020603050405020304" pitchFamily="18" charset="0"/>
              </a:rPr>
              <a:t>x</a:t>
            </a:r>
            <a:r>
              <a:rPr lang="en-US" dirty="0" smtClean="0">
                <a:latin typeface="Times New Roman" panose="02020603050405020304" pitchFamily="18" charset="0"/>
              </a:rPr>
              <a:t> satisfies the equation multiplied by </a:t>
            </a:r>
            <a:r>
              <a:rPr lang="en-US" i="1" dirty="0" smtClean="0">
                <a:latin typeface="Times New Roman" panose="02020603050405020304" pitchFamily="18" charset="0"/>
              </a:rPr>
              <a:t>c</a:t>
            </a:r>
            <a:r>
              <a:rPr lang="en-US" dirty="0" smtClean="0">
                <a:latin typeface="Times New Roman" panose="02020603050405020304" pitchFamily="18" charset="0"/>
              </a:rPr>
              <a:t>.</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Given </a:t>
            </a:r>
            <a:r>
              <a:rPr lang="en-US" b="1" dirty="0" smtClean="0">
                <a:latin typeface="Times New Roman" panose="02020603050405020304" pitchFamily="18" charset="0"/>
              </a:rPr>
              <a:t>x</a:t>
            </a:r>
            <a:r>
              <a:rPr lang="en-US" dirty="0" smtClean="0">
                <a:latin typeface="Times New Roman" panose="02020603050405020304" pitchFamily="18" charset="0"/>
              </a:rPr>
              <a:t>, assume</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As </a:t>
            </a:r>
            <a:r>
              <a:rPr lang="en-US" i="1" dirty="0" smtClean="0">
                <a:latin typeface="Times New Roman" panose="02020603050405020304" pitchFamily="18" charset="0"/>
              </a:rPr>
              <a:t>c</a:t>
            </a:r>
            <a:r>
              <a:rPr lang="en-US" dirty="0" smtClean="0">
                <a:latin typeface="Times New Roman" panose="02020603050405020304" pitchFamily="18" charset="0"/>
              </a:rPr>
              <a:t> is non-zero, multiply both sides by </a:t>
            </a:r>
            <a:r>
              <a:rPr lang="en-US" i="1" dirty="0" smtClean="0">
                <a:latin typeface="Times New Roman" panose="02020603050405020304" pitchFamily="18" charset="0"/>
              </a:rPr>
              <a:t>c</a:t>
            </a:r>
            <a:r>
              <a:rPr lang="en-US" baseline="30000" dirty="0" smtClean="0">
                <a:latin typeface="Times New Roman" panose="02020603050405020304" pitchFamily="18" charset="0"/>
              </a:rPr>
              <a:t>–1</a:t>
            </a:r>
            <a:r>
              <a:rPr lang="en-US" dirty="0" smtClean="0">
                <a:latin typeface="Times New Roman" panose="02020603050405020304" pitchFamily="18" charset="0"/>
              </a:rPr>
              <a:t>  </a:t>
            </a: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Thus,                                                         so </a:t>
            </a:r>
            <a:r>
              <a:rPr lang="en-US" b="1" dirty="0" smtClean="0">
                <a:latin typeface="Times New Roman" panose="02020603050405020304" pitchFamily="18" charset="0"/>
              </a:rPr>
              <a:t>x</a:t>
            </a:r>
            <a:r>
              <a:rPr lang="en-US" dirty="0" smtClean="0">
                <a:latin typeface="Times New Roman" panose="02020603050405020304" pitchFamily="18" charset="0"/>
              </a:rPr>
              <a:t> satisfies the</a:t>
            </a:r>
            <a:br>
              <a:rPr lang="en-US" dirty="0" smtClean="0">
                <a:latin typeface="Times New Roman" panose="02020603050405020304" pitchFamily="18" charset="0"/>
              </a:rPr>
            </a:br>
            <a:r>
              <a:rPr lang="en-US" dirty="0" smtClean="0">
                <a:latin typeface="Times New Roman" panose="02020603050405020304" pitchFamily="18" charset="0"/>
              </a:rPr>
              <a:t>	original equation. </a:t>
            </a:r>
            <a:r>
              <a:rPr lang="en-CA" dirty="0" smtClean="0"/>
              <a:t>▮</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380868187"/>
              </p:ext>
            </p:extLst>
          </p:nvPr>
        </p:nvGraphicFramePr>
        <p:xfrm>
          <a:off x="3401174" y="3217815"/>
          <a:ext cx="3832225" cy="360363"/>
        </p:xfrm>
        <a:graphic>
          <a:graphicData uri="http://schemas.openxmlformats.org/presentationml/2006/ole">
            <mc:AlternateContent xmlns:mc="http://schemas.openxmlformats.org/markup-compatibility/2006">
              <mc:Choice xmlns:v="urn:schemas-microsoft-com:vml" Requires="v">
                <p:oleObj spid="_x0000_s292945" name="Equation" r:id="rId7" imgW="3225600" imgH="330120" progId="Equation.DSMT4">
                  <p:embed/>
                </p:oleObj>
              </mc:Choice>
              <mc:Fallback>
                <p:oleObj name="Equation" r:id="rId7" imgW="3225600" imgH="33012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1174" y="3217815"/>
                        <a:ext cx="3832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84195777"/>
              </p:ext>
            </p:extLst>
          </p:nvPr>
        </p:nvGraphicFramePr>
        <p:xfrm>
          <a:off x="3025775" y="3579747"/>
          <a:ext cx="4376738" cy="415925"/>
        </p:xfrm>
        <a:graphic>
          <a:graphicData uri="http://schemas.openxmlformats.org/presentationml/2006/ole">
            <mc:AlternateContent xmlns:mc="http://schemas.openxmlformats.org/markup-compatibility/2006">
              <mc:Choice xmlns:v="urn:schemas-microsoft-com:vml" Requires="v">
                <p:oleObj spid="_x0000_s292946" name="Equation" r:id="rId9" imgW="3682800" imgH="380880" progId="Equation.DSMT4">
                  <p:embed/>
                </p:oleObj>
              </mc:Choice>
              <mc:Fallback>
                <p:oleObj name="Equation" r:id="rId9" imgW="3682800" imgH="380880" progId="Equation.DSMT4">
                  <p:embed/>
                  <p:pic>
                    <p:nvPicPr>
                      <p:cNvPr id="0" name=""/>
                      <p:cNvPicPr>
                        <a:picLocks noChangeAspect="1" noChangeArrowheads="1"/>
                      </p:cNvPicPr>
                      <p:nvPr/>
                    </p:nvPicPr>
                    <p:blipFill>
                      <a:blip r:embed="rId10"/>
                      <a:srcRect/>
                      <a:stretch>
                        <a:fillRect/>
                      </a:stretch>
                    </p:blipFill>
                    <p:spPr bwMode="auto">
                      <a:xfrm>
                        <a:off x="3025775" y="3579747"/>
                        <a:ext cx="43767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87405944"/>
              </p:ext>
            </p:extLst>
          </p:nvPr>
        </p:nvGraphicFramePr>
        <p:xfrm>
          <a:off x="1797196" y="3993034"/>
          <a:ext cx="5613400" cy="415925"/>
        </p:xfrm>
        <a:graphic>
          <a:graphicData uri="http://schemas.openxmlformats.org/presentationml/2006/ole">
            <mc:AlternateContent xmlns:mc="http://schemas.openxmlformats.org/markup-compatibility/2006">
              <mc:Choice xmlns:v="urn:schemas-microsoft-com:vml" Requires="v">
                <p:oleObj spid="_x0000_s292947" name="Equation" r:id="rId11" imgW="4724280" imgH="380880" progId="Equation.DSMT4">
                  <p:embed/>
                </p:oleObj>
              </mc:Choice>
              <mc:Fallback>
                <p:oleObj name="Equation" r:id="rId11" imgW="4724280" imgH="380880" progId="Equation.DSMT4">
                  <p:embed/>
                  <p:pic>
                    <p:nvPicPr>
                      <p:cNvPr id="0" name=""/>
                      <p:cNvPicPr>
                        <a:picLocks noChangeAspect="1" noChangeArrowheads="1"/>
                      </p:cNvPicPr>
                      <p:nvPr/>
                    </p:nvPicPr>
                    <p:blipFill>
                      <a:blip r:embed="rId12"/>
                      <a:srcRect/>
                      <a:stretch>
                        <a:fillRect/>
                      </a:stretch>
                    </p:blipFill>
                    <p:spPr bwMode="auto">
                      <a:xfrm>
                        <a:off x="1797196" y="3993034"/>
                        <a:ext cx="5613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16065901"/>
              </p:ext>
            </p:extLst>
          </p:nvPr>
        </p:nvGraphicFramePr>
        <p:xfrm>
          <a:off x="3336586" y="4782422"/>
          <a:ext cx="5613400" cy="415925"/>
        </p:xfrm>
        <a:graphic>
          <a:graphicData uri="http://schemas.openxmlformats.org/presentationml/2006/ole">
            <mc:AlternateContent xmlns:mc="http://schemas.openxmlformats.org/markup-compatibility/2006">
              <mc:Choice xmlns:v="urn:schemas-microsoft-com:vml" Requires="v">
                <p:oleObj spid="_x0000_s292948" name="Equation" r:id="rId13" imgW="4724280" imgH="380880" progId="Equation.DSMT4">
                  <p:embed/>
                </p:oleObj>
              </mc:Choice>
              <mc:Fallback>
                <p:oleObj name="Equation" r:id="rId13" imgW="4724280" imgH="380880" progId="Equation.DSMT4">
                  <p:embed/>
                  <p:pic>
                    <p:nvPicPr>
                      <p:cNvPr id="0" name=""/>
                      <p:cNvPicPr>
                        <a:picLocks noChangeAspect="1" noChangeArrowheads="1"/>
                      </p:cNvPicPr>
                      <p:nvPr/>
                    </p:nvPicPr>
                    <p:blipFill>
                      <a:blip r:embed="rId12"/>
                      <a:srcRect/>
                      <a:stretch>
                        <a:fillRect/>
                      </a:stretch>
                    </p:blipFill>
                    <p:spPr bwMode="auto">
                      <a:xfrm>
                        <a:off x="3336586" y="4782422"/>
                        <a:ext cx="5613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318824"/>
              </p:ext>
            </p:extLst>
          </p:nvPr>
        </p:nvGraphicFramePr>
        <p:xfrm>
          <a:off x="1890633" y="5589790"/>
          <a:ext cx="6550025" cy="442913"/>
        </p:xfrm>
        <a:graphic>
          <a:graphicData uri="http://schemas.openxmlformats.org/presentationml/2006/ole">
            <mc:AlternateContent xmlns:mc="http://schemas.openxmlformats.org/markup-compatibility/2006">
              <mc:Choice xmlns:v="urn:schemas-microsoft-com:vml" Requires="v">
                <p:oleObj spid="_x0000_s292949" name="Equation" r:id="rId14" imgW="5511600" imgH="406080" progId="Equation.DSMT4">
                  <p:embed/>
                </p:oleObj>
              </mc:Choice>
              <mc:Fallback>
                <p:oleObj name="Equation" r:id="rId14" imgW="5511600" imgH="406080" progId="Equation.DSMT4">
                  <p:embed/>
                  <p:pic>
                    <p:nvPicPr>
                      <p:cNvPr id="0" name=""/>
                      <p:cNvPicPr>
                        <a:picLocks noChangeAspect="1" noChangeArrowheads="1"/>
                      </p:cNvPicPr>
                      <p:nvPr/>
                    </p:nvPicPr>
                    <p:blipFill>
                      <a:blip r:embed="rId15"/>
                      <a:srcRect/>
                      <a:stretch>
                        <a:fillRect/>
                      </a:stretch>
                    </p:blipFill>
                    <p:spPr bwMode="auto">
                      <a:xfrm>
                        <a:off x="1890633" y="5589790"/>
                        <a:ext cx="65500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94938011"/>
              </p:ext>
            </p:extLst>
          </p:nvPr>
        </p:nvGraphicFramePr>
        <p:xfrm>
          <a:off x="2176837" y="6010673"/>
          <a:ext cx="3832225" cy="360363"/>
        </p:xfrm>
        <a:graphic>
          <a:graphicData uri="http://schemas.openxmlformats.org/presentationml/2006/ole">
            <mc:AlternateContent xmlns:mc="http://schemas.openxmlformats.org/markup-compatibility/2006">
              <mc:Choice xmlns:v="urn:schemas-microsoft-com:vml" Requires="v">
                <p:oleObj spid="_x0000_s292950" name="Equation" r:id="rId16" imgW="3225600" imgH="330120" progId="Equation.DSMT4">
                  <p:embed/>
                </p:oleObj>
              </mc:Choice>
              <mc:Fallback>
                <p:oleObj name="Equation" r:id="rId16" imgW="3225600" imgH="3301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6837" y="6010673"/>
                        <a:ext cx="3832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68809795"/>
      </p:ext>
    </p:extLst>
  </p:cSld>
  <p:clrMapOvr>
    <a:masterClrMapping/>
  </p:clrMapOvr>
  <mc:AlternateContent xmlns:mc="http://schemas.openxmlformats.org/markup-compatibility/2006" xmlns:p14="http://schemas.microsoft.com/office/powerpoint/2010/main">
    <mc:Choice Requires="p14">
      <p:transition spd="slow" p14:dur="2000" advTm="141057"/>
    </mc:Choice>
    <mc:Fallback xmlns="">
      <p:transition spd="slow" advTm="14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pPr marL="0" indent="0">
              <a:buNone/>
            </a:pPr>
            <a:r>
              <a:rPr lang="en-US" dirty="0" smtClean="0">
                <a:latin typeface="Times New Roman" panose="02020603050405020304" pitchFamily="18" charset="0"/>
              </a:rPr>
              <a:t>Theorem</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If a vector </a:t>
            </a:r>
            <a:r>
              <a:rPr lang="en-US" b="1" dirty="0" smtClean="0">
                <a:latin typeface="Times New Roman" panose="02020603050405020304" pitchFamily="18" charset="0"/>
              </a:rPr>
              <a:t>x </a:t>
            </a:r>
            <a:r>
              <a:rPr lang="en-US" dirty="0" smtClean="0">
                <a:latin typeface="Times New Roman" panose="02020603050405020304" pitchFamily="18" charset="0"/>
              </a:rPr>
              <a:t>is a solution to two linear equations,</a:t>
            </a:r>
            <a:br>
              <a:rPr lang="en-US" dirty="0" smtClean="0">
                <a:latin typeface="Times New Roman" panose="02020603050405020304" pitchFamily="18" charset="0"/>
              </a:rPr>
            </a:br>
            <a:r>
              <a:rPr lang="en-US" dirty="0" smtClean="0">
                <a:latin typeface="Times New Roman" panose="02020603050405020304" pitchFamily="18" charset="0"/>
              </a:rPr>
              <a:t>	it is also a solution to the sum of those two linear equations.</a:t>
            </a:r>
          </a:p>
          <a:p>
            <a:pPr marL="0" indent="0">
              <a:buNone/>
            </a:pPr>
            <a:r>
              <a:rPr lang="en-US" dirty="0" smtClean="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Given </a:t>
            </a:r>
            <a:r>
              <a:rPr lang="en-US" b="1" dirty="0" smtClean="0">
                <a:latin typeface="Times New Roman" panose="02020603050405020304" pitchFamily="18" charset="0"/>
              </a:rPr>
              <a:t>x</a:t>
            </a:r>
            <a:r>
              <a:rPr lang="en-US" dirty="0" smtClean="0">
                <a:latin typeface="Times New Roman" panose="02020603050405020304" pitchFamily="18" charset="0"/>
              </a:rPr>
              <a:t>,</a:t>
            </a:r>
          </a:p>
          <a:p>
            <a:pPr marL="0" indent="0">
              <a:buNone/>
            </a:pPr>
            <a:endParaRPr lang="en-US" sz="2400" dirty="0">
              <a:latin typeface="Times New Roman" panose="02020603050405020304" pitchFamily="18" charset="0"/>
            </a:endParaRPr>
          </a:p>
          <a:p>
            <a:pPr marL="0" indent="0">
              <a:buNone/>
            </a:pPr>
            <a:r>
              <a:rPr lang="en-US" dirty="0" smtClean="0">
                <a:latin typeface="Times New Roman" panose="02020603050405020304" pitchFamily="18" charset="0"/>
              </a:rPr>
              <a:t>	Adding these two yields: </a:t>
            </a: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Grouping by the </a:t>
            </a:r>
            <a:r>
              <a:rPr lang="en-US" i="1" dirty="0" err="1" smtClean="0">
                <a:latin typeface="Times New Roman" panose="02020603050405020304" pitchFamily="18" charset="0"/>
              </a:rPr>
              <a:t>x</a:t>
            </a:r>
            <a:r>
              <a:rPr lang="en-US" dirty="0" err="1" smtClean="0">
                <a:latin typeface="Times New Roman" panose="02020603050405020304" pitchFamily="18" charset="0"/>
              </a:rPr>
              <a:t>s</a:t>
            </a:r>
            <a:r>
              <a:rPr lang="en-US" dirty="0" smtClean="0">
                <a:latin typeface="Times New Roman" panose="02020603050405020304" pitchFamily="18" charset="0"/>
              </a:rPr>
              <a:t>:</a:t>
            </a: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But this says </a:t>
            </a:r>
            <a:r>
              <a:rPr lang="en-US" b="1" dirty="0" smtClean="0">
                <a:latin typeface="Times New Roman" panose="02020603050405020304" pitchFamily="18" charset="0"/>
              </a:rPr>
              <a:t>x</a:t>
            </a:r>
            <a:r>
              <a:rPr lang="en-US" dirty="0" smtClean="0">
                <a:latin typeface="Times New Roman" panose="02020603050405020304" pitchFamily="18" charset="0"/>
              </a:rPr>
              <a:t> satisfies the sum of the two linear equations. </a:t>
            </a:r>
            <a:r>
              <a:rPr lang="en-CA" dirty="0"/>
              <a:t>▮</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686532760"/>
              </p:ext>
            </p:extLst>
          </p:nvPr>
        </p:nvGraphicFramePr>
        <p:xfrm>
          <a:off x="2513834" y="3177765"/>
          <a:ext cx="4495800" cy="831850"/>
        </p:xfrm>
        <a:graphic>
          <a:graphicData uri="http://schemas.openxmlformats.org/presentationml/2006/ole">
            <mc:AlternateContent xmlns:mc="http://schemas.openxmlformats.org/markup-compatibility/2006">
              <mc:Choice xmlns:v="urn:schemas-microsoft-com:vml" Requires="v">
                <p:oleObj spid="_x0000_s293929" name="Equation" r:id="rId7" imgW="3784320" imgH="761760" progId="Equation.DSMT4">
                  <p:embed/>
                </p:oleObj>
              </mc:Choice>
              <mc:Fallback>
                <p:oleObj name="Equation" r:id="rId7" imgW="3784320" imgH="761760" progId="Equation.DSMT4">
                  <p:embed/>
                  <p:pic>
                    <p:nvPicPr>
                      <p:cNvPr id="0" name=""/>
                      <p:cNvPicPr>
                        <a:picLocks noChangeAspect="1" noChangeArrowheads="1"/>
                      </p:cNvPicPr>
                      <p:nvPr/>
                    </p:nvPicPr>
                    <p:blipFill>
                      <a:blip r:embed="rId8"/>
                      <a:srcRect/>
                      <a:stretch>
                        <a:fillRect/>
                      </a:stretch>
                    </p:blipFill>
                    <p:spPr bwMode="auto">
                      <a:xfrm>
                        <a:off x="2513834" y="3177765"/>
                        <a:ext cx="4495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38974854"/>
              </p:ext>
            </p:extLst>
          </p:nvPr>
        </p:nvGraphicFramePr>
        <p:xfrm>
          <a:off x="51370" y="4384228"/>
          <a:ext cx="9051925" cy="387350"/>
        </p:xfrm>
        <a:graphic>
          <a:graphicData uri="http://schemas.openxmlformats.org/presentationml/2006/ole">
            <mc:AlternateContent xmlns:mc="http://schemas.openxmlformats.org/markup-compatibility/2006">
              <mc:Choice xmlns:v="urn:schemas-microsoft-com:vml" Requires="v">
                <p:oleObj spid="_x0000_s293930" name="Equation" r:id="rId9" imgW="7619760" imgH="355320" progId="Equation.DSMT4">
                  <p:embed/>
                </p:oleObj>
              </mc:Choice>
              <mc:Fallback>
                <p:oleObj name="Equation" r:id="rId9" imgW="7619760" imgH="355320" progId="Equation.DSMT4">
                  <p:embed/>
                  <p:pic>
                    <p:nvPicPr>
                      <p:cNvPr id="0" name=""/>
                      <p:cNvPicPr>
                        <a:picLocks noChangeAspect="1" noChangeArrowheads="1"/>
                      </p:cNvPicPr>
                      <p:nvPr/>
                    </p:nvPicPr>
                    <p:blipFill>
                      <a:blip r:embed="rId10"/>
                      <a:srcRect/>
                      <a:stretch>
                        <a:fillRect/>
                      </a:stretch>
                    </p:blipFill>
                    <p:spPr bwMode="auto">
                      <a:xfrm>
                        <a:off x="51370" y="4384228"/>
                        <a:ext cx="90519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90800508"/>
              </p:ext>
            </p:extLst>
          </p:nvPr>
        </p:nvGraphicFramePr>
        <p:xfrm>
          <a:off x="201523" y="5125501"/>
          <a:ext cx="8689975" cy="441325"/>
        </p:xfrm>
        <a:graphic>
          <a:graphicData uri="http://schemas.openxmlformats.org/presentationml/2006/ole">
            <mc:AlternateContent xmlns:mc="http://schemas.openxmlformats.org/markup-compatibility/2006">
              <mc:Choice xmlns:v="urn:schemas-microsoft-com:vml" Requires="v">
                <p:oleObj spid="_x0000_s293931" name="Equation" r:id="rId11" imgW="7315200" imgH="406080" progId="Equation.DSMT4">
                  <p:embed/>
                </p:oleObj>
              </mc:Choice>
              <mc:Fallback>
                <p:oleObj name="Equation" r:id="rId11" imgW="7315200" imgH="406080" progId="Equation.DSMT4">
                  <p:embed/>
                  <p:pic>
                    <p:nvPicPr>
                      <p:cNvPr id="0" name=""/>
                      <p:cNvPicPr>
                        <a:picLocks noChangeAspect="1" noChangeArrowheads="1"/>
                      </p:cNvPicPr>
                      <p:nvPr/>
                    </p:nvPicPr>
                    <p:blipFill>
                      <a:blip r:embed="rId12"/>
                      <a:srcRect/>
                      <a:stretch>
                        <a:fillRect/>
                      </a:stretch>
                    </p:blipFill>
                    <p:spPr bwMode="auto">
                      <a:xfrm>
                        <a:off x="201523" y="5125501"/>
                        <a:ext cx="86899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80896482"/>
      </p:ext>
    </p:extLst>
  </p:cSld>
  <p:clrMapOvr>
    <a:masterClrMapping/>
  </p:clrMapOvr>
  <mc:AlternateContent xmlns:mc="http://schemas.openxmlformats.org/markup-compatibility/2006" xmlns:p14="http://schemas.microsoft.com/office/powerpoint/2010/main">
    <mc:Choice Requires="p14">
      <p:transition spd="slow" p14:dur="2000" advTm="75337"/>
    </mc:Choice>
    <mc:Fallback xmlns="">
      <p:transition spd="slow" advTm="7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equation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one equation and one unknown, assuming the coefficient </a:t>
            </a:r>
            <a:r>
              <a:rPr lang="en-US" i="1" dirty="0" smtClean="0">
                <a:latin typeface="Times New Roman" panose="02020603050405020304" pitchFamily="18" charset="0"/>
              </a:rPr>
              <a:t>a</a:t>
            </a:r>
            <a:r>
              <a:rPr lang="en-US" baseline="-25000" dirty="0" smtClean="0">
                <a:latin typeface="Times New Roman" panose="02020603050405020304" pitchFamily="18" charset="0"/>
              </a:rPr>
              <a:t>1,1</a:t>
            </a:r>
            <a:r>
              <a:rPr lang="en-US" dirty="0" smtClean="0">
                <a:latin typeface="Times New Roman" panose="02020603050405020304" pitchFamily="18" charset="0"/>
              </a:rPr>
              <a:t> </a:t>
            </a:r>
            <a:r>
              <a:rPr lang="en-CA" dirty="0" smtClean="0">
                <a:latin typeface="Times New Roman" panose="02020603050405020304" pitchFamily="18" charset="0"/>
              </a:rPr>
              <a:t>≠ 0</a:t>
            </a:r>
            <a:r>
              <a:rPr lang="en-CA" dirty="0" smtClean="0"/>
              <a:t>, </a:t>
            </a:r>
            <a:endParaRPr lang="en-US" dirty="0" smtClean="0"/>
          </a:p>
          <a:p>
            <a:pPr marL="0" indent="0" algn="ctr">
              <a:buNone/>
            </a:pPr>
            <a:r>
              <a:rPr lang="en-US" i="1" dirty="0" smtClean="0">
                <a:latin typeface="Times New Roman" panose="02020603050405020304" pitchFamily="18" charset="0"/>
              </a:rPr>
              <a:t>a</a:t>
            </a:r>
            <a:r>
              <a:rPr lang="en-US" baseline="-25000" dirty="0" smtClean="0">
                <a:latin typeface="Times New Roman" panose="02020603050405020304" pitchFamily="18" charset="0"/>
              </a:rPr>
              <a:t>1,1</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Times New Roman" panose="02020603050405020304" pitchFamily="18" charset="0"/>
              </a:rPr>
              <a:t>b</a:t>
            </a:r>
            <a:r>
              <a:rPr lang="en-US" baseline="-25000" dirty="0" smtClean="0">
                <a:latin typeface="Times New Roman" panose="02020603050405020304" pitchFamily="18" charset="0"/>
              </a:rPr>
              <a:t>1</a:t>
            </a:r>
            <a:endParaRPr lang="en-US" i="1" dirty="0">
              <a:latin typeface="Times New Roman" panose="02020603050405020304" pitchFamily="18" charset="0"/>
            </a:endParaRPr>
          </a:p>
          <a:p>
            <a:pPr lvl="1"/>
            <a:r>
              <a:rPr lang="en-US" dirty="0" smtClean="0"/>
              <a:t>There is a unique solution</a:t>
            </a:r>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7" name="Object 16"/>
          <p:cNvGraphicFramePr>
            <a:graphicFrameLocks noChangeAspect="1"/>
          </p:cNvGraphicFramePr>
          <p:nvPr>
            <p:extLst>
              <p:ext uri="{D42A27DB-BD31-4B8C-83A1-F6EECF244321}">
                <p14:modId xmlns:p14="http://schemas.microsoft.com/office/powerpoint/2010/main" val="801490294"/>
              </p:ext>
            </p:extLst>
          </p:nvPr>
        </p:nvGraphicFramePr>
        <p:xfrm>
          <a:off x="3978899" y="3102617"/>
          <a:ext cx="981075" cy="766763"/>
        </p:xfrm>
        <a:graphic>
          <a:graphicData uri="http://schemas.openxmlformats.org/presentationml/2006/ole">
            <mc:AlternateContent xmlns:mc="http://schemas.openxmlformats.org/markup-compatibility/2006">
              <mc:Choice xmlns:v="urn:schemas-microsoft-com:vml" Requires="v">
                <p:oleObj spid="_x0000_s249902" name="Equation" r:id="rId6" imgW="825480" imgH="698400" progId="Equation.DSMT4">
                  <p:embed/>
                </p:oleObj>
              </mc:Choice>
              <mc:Fallback>
                <p:oleObj name="Equation" r:id="rId6" imgW="825480" imgH="698400" progId="Equation.DSMT4">
                  <p:embed/>
                  <p:pic>
                    <p:nvPicPr>
                      <p:cNvPr id="0" name="Object 15"/>
                      <p:cNvPicPr>
                        <a:picLocks noChangeAspect="1" noChangeArrowheads="1"/>
                      </p:cNvPicPr>
                      <p:nvPr/>
                    </p:nvPicPr>
                    <p:blipFill>
                      <a:blip r:embed="rId7"/>
                      <a:srcRect/>
                      <a:stretch>
                        <a:fillRect/>
                      </a:stretch>
                    </p:blipFill>
                    <p:spPr bwMode="auto">
                      <a:xfrm>
                        <a:off x="3978899" y="3102617"/>
                        <a:ext cx="9810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74246228"/>
      </p:ext>
    </p:extLst>
  </p:cSld>
  <p:clrMapOvr>
    <a:masterClrMapping/>
  </p:clrMapOvr>
  <mc:AlternateContent xmlns:mc="http://schemas.openxmlformats.org/markup-compatibility/2006" xmlns:p14="http://schemas.microsoft.com/office/powerpoint/2010/main">
    <mc:Choice Requires="p14">
      <p:transition spd="slow" p14:dur="2000" advTm="14799"/>
    </mc:Choice>
    <mc:Fallback xmlns="">
      <p:transition spd="slow" advTm="14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equation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one equation and </a:t>
            </a:r>
            <a:r>
              <a:rPr lang="en-US" i="1" dirty="0" smtClean="0"/>
              <a:t>n </a:t>
            </a:r>
            <a:r>
              <a:rPr lang="en-US" dirty="0" smtClean="0"/>
              <a:t>&gt; 1 unknowns, assuming the coefficient </a:t>
            </a:r>
            <a:r>
              <a:rPr lang="en-US" i="1" dirty="0" smtClean="0">
                <a:latin typeface="Times New Roman" panose="02020603050405020304" pitchFamily="18" charset="0"/>
              </a:rPr>
              <a:t>a</a:t>
            </a:r>
            <a:r>
              <a:rPr lang="en-US" baseline="-25000" dirty="0" smtClean="0">
                <a:latin typeface="Times New Roman" panose="02020603050405020304" pitchFamily="18" charset="0"/>
              </a:rPr>
              <a:t>1,1</a:t>
            </a:r>
            <a:r>
              <a:rPr lang="en-US" dirty="0" smtClean="0">
                <a:latin typeface="Times New Roman" panose="02020603050405020304" pitchFamily="18" charset="0"/>
              </a:rPr>
              <a:t> </a:t>
            </a:r>
            <a:r>
              <a:rPr lang="en-CA" dirty="0" smtClean="0">
                <a:latin typeface="Times New Roman" panose="02020603050405020304" pitchFamily="18" charset="0"/>
              </a:rPr>
              <a:t>≠ 0</a:t>
            </a:r>
            <a:r>
              <a:rPr lang="en-CA" dirty="0" smtClean="0"/>
              <a:t>, </a:t>
            </a:r>
            <a:endParaRPr lang="en-US" dirty="0" smtClean="0"/>
          </a:p>
          <a:p>
            <a:pPr marL="0" indent="0" algn="ctr">
              <a:buNone/>
            </a:pPr>
            <a:r>
              <a:rPr lang="en-US" i="1" dirty="0" smtClean="0">
                <a:latin typeface="Times New Roman" panose="02020603050405020304" pitchFamily="18" charset="0"/>
              </a:rPr>
              <a:t>a</a:t>
            </a:r>
            <a:r>
              <a:rPr lang="en-US" baseline="-25000" dirty="0" smtClean="0">
                <a:latin typeface="Times New Roman" panose="02020603050405020304" pitchFamily="18" charset="0"/>
              </a:rPr>
              <a:t>1,1</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Times New Roman" panose="02020603050405020304" pitchFamily="18" charset="0"/>
              </a:rPr>
              <a:t>a</a:t>
            </a:r>
            <a:r>
              <a:rPr lang="en-US" baseline="-25000" dirty="0" smtClean="0">
                <a:latin typeface="Times New Roman" panose="02020603050405020304" pitchFamily="18" charset="0"/>
              </a:rPr>
              <a:t>1,2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Times New Roman" panose="02020603050405020304" pitchFamily="18" charset="0"/>
              </a:rPr>
              <a:t>a</a:t>
            </a:r>
            <a:r>
              <a:rPr lang="en-US" baseline="-25000" dirty="0" smtClean="0">
                <a:latin typeface="Times New Roman" panose="02020603050405020304" pitchFamily="18" charset="0"/>
              </a:rPr>
              <a:t>1,3 </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 </a:t>
            </a:r>
            <a:r>
              <a:rPr lang="en-CA" dirty="0"/>
              <a:t>· · ·</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baseline="-25000" dirty="0" smtClean="0">
                <a:latin typeface="Times New Roman" panose="02020603050405020304" pitchFamily="18" charset="0"/>
              </a:rPr>
              <a:t>1,</a:t>
            </a:r>
            <a:r>
              <a:rPr lang="en-US" i="1" baseline="-25000" dirty="0" smtClean="0">
                <a:latin typeface="Times New Roman" panose="02020603050405020304" pitchFamily="18" charset="0"/>
              </a:rPr>
              <a:t>n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n</a:t>
            </a:r>
            <a:r>
              <a:rPr lang="en-US" dirty="0" smtClean="0">
                <a:latin typeface="Times New Roman" panose="02020603050405020304" pitchFamily="18" charset="0"/>
              </a:rPr>
              <a:t> = </a:t>
            </a:r>
            <a:r>
              <a:rPr lang="en-US" i="1" dirty="0" smtClean="0">
                <a:latin typeface="Times New Roman" panose="02020603050405020304" pitchFamily="18" charset="0"/>
              </a:rPr>
              <a:t>b</a:t>
            </a:r>
            <a:r>
              <a:rPr lang="en-US" baseline="-25000" dirty="0" smtClean="0">
                <a:latin typeface="Times New Roman" panose="02020603050405020304" pitchFamily="18" charset="0"/>
              </a:rPr>
              <a:t>1</a:t>
            </a:r>
            <a:endParaRPr lang="en-US" i="1" dirty="0">
              <a:latin typeface="Times New Roman" panose="02020603050405020304" pitchFamily="18" charset="0"/>
            </a:endParaRPr>
          </a:p>
          <a:p>
            <a:pPr lvl="1"/>
            <a:r>
              <a:rPr lang="en-US" dirty="0" smtClean="0"/>
              <a:t>There is a infinitely many solutions with the solution vector</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CA" smtClean="0"/>
              <a:t>Finding solutions to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870584645"/>
              </p:ext>
            </p:extLst>
          </p:nvPr>
        </p:nvGraphicFramePr>
        <p:xfrm>
          <a:off x="2394218" y="3223857"/>
          <a:ext cx="4271962" cy="2538412"/>
        </p:xfrm>
        <a:graphic>
          <a:graphicData uri="http://schemas.openxmlformats.org/presentationml/2006/ole">
            <mc:AlternateContent xmlns:mc="http://schemas.openxmlformats.org/markup-compatibility/2006">
              <mc:Choice xmlns:v="urn:schemas-microsoft-com:vml" Requires="v">
                <p:oleObj spid="_x0000_s280592" name="Equation" r:id="rId6" imgW="3593880" imgH="2311200" progId="Equation.DSMT4">
                  <p:embed/>
                </p:oleObj>
              </mc:Choice>
              <mc:Fallback>
                <p:oleObj name="Equation" r:id="rId6" imgW="3593880" imgH="2311200" progId="Equation.DSMT4">
                  <p:embed/>
                  <p:pic>
                    <p:nvPicPr>
                      <p:cNvPr id="0" name="Object 5"/>
                      <p:cNvPicPr>
                        <a:picLocks noChangeAspect="1" noChangeArrowheads="1"/>
                      </p:cNvPicPr>
                      <p:nvPr/>
                    </p:nvPicPr>
                    <p:blipFill>
                      <a:blip r:embed="rId7"/>
                      <a:srcRect/>
                      <a:stretch>
                        <a:fillRect/>
                      </a:stretch>
                    </p:blipFill>
                    <p:spPr bwMode="auto">
                      <a:xfrm>
                        <a:off x="2394218" y="3223857"/>
                        <a:ext cx="4271962"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5905997"/>
      </p:ext>
    </p:extLst>
  </p:cSld>
  <p:clrMapOvr>
    <a:masterClrMapping/>
  </p:clrMapOvr>
  <mc:AlternateContent xmlns:mc="http://schemas.openxmlformats.org/markup-compatibility/2006" xmlns:p14="http://schemas.microsoft.com/office/powerpoint/2010/main">
    <mc:Choice Requires="p14">
      <p:transition spd="slow" p14:dur="2000" advTm="68677"/>
    </mc:Choice>
    <mc:Fallback xmlns="">
      <p:transition spd="slow" advTm="6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9|13.7|9.2|14.6"/>
</p:tagLst>
</file>

<file path=ppt/tags/tag10.xml><?xml version="1.0" encoding="utf-8"?>
<p:tagLst xmlns:a="http://schemas.openxmlformats.org/drawingml/2006/main" xmlns:r="http://schemas.openxmlformats.org/officeDocument/2006/relationships" xmlns:p="http://schemas.openxmlformats.org/presentationml/2006/main">
  <p:tag name="TIMING" val="|24.5|4.2|5.5|4.3|11.8|13.6"/>
</p:tagLst>
</file>

<file path=ppt/tags/tag11.xml><?xml version="1.0" encoding="utf-8"?>
<p:tagLst xmlns:a="http://schemas.openxmlformats.org/drawingml/2006/main" xmlns:r="http://schemas.openxmlformats.org/officeDocument/2006/relationships" xmlns:p="http://schemas.openxmlformats.org/presentationml/2006/main">
  <p:tag name="TIMING" val="|7.8|10.5|26.5"/>
</p:tagLst>
</file>

<file path=ppt/tags/tag12.xml><?xml version="1.0" encoding="utf-8"?>
<p:tagLst xmlns:a="http://schemas.openxmlformats.org/drawingml/2006/main" xmlns:r="http://schemas.openxmlformats.org/officeDocument/2006/relationships" xmlns:p="http://schemas.openxmlformats.org/presentationml/2006/main">
  <p:tag name="TIMING" val="|13.9|19.8|5.1|25.6|5.6"/>
</p:tagLst>
</file>

<file path=ppt/tags/tag13.xml><?xml version="1.0" encoding="utf-8"?>
<p:tagLst xmlns:a="http://schemas.openxmlformats.org/drawingml/2006/main" xmlns:r="http://schemas.openxmlformats.org/officeDocument/2006/relationships" xmlns:p="http://schemas.openxmlformats.org/presentationml/2006/main">
  <p:tag name="TIMING" val="|19.9|39.1|34.4|32|4.3|10|12.7|12.4|13.5"/>
</p:tagLst>
</file>

<file path=ppt/tags/tag14.xml><?xml version="1.0" encoding="utf-8"?>
<p:tagLst xmlns:a="http://schemas.openxmlformats.org/drawingml/2006/main" xmlns:r="http://schemas.openxmlformats.org/officeDocument/2006/relationships" xmlns:p="http://schemas.openxmlformats.org/presentationml/2006/main">
  <p:tag name="TIMING" val="|13.3|16.5|22.5|1.4|30.3|21.7|1.3"/>
</p:tagLst>
</file>

<file path=ppt/tags/tag15.xml><?xml version="1.0" encoding="utf-8"?>
<p:tagLst xmlns:a="http://schemas.openxmlformats.org/drawingml/2006/main" xmlns:r="http://schemas.openxmlformats.org/officeDocument/2006/relationships" xmlns:p="http://schemas.openxmlformats.org/presentationml/2006/main">
  <p:tag name="TIMING" val="|13.3|16.5|22.5|1.4|30.3|21.7|1.3"/>
</p:tagLst>
</file>

<file path=ppt/tags/tag2.xml><?xml version="1.0" encoding="utf-8"?>
<p:tagLst xmlns:a="http://schemas.openxmlformats.org/drawingml/2006/main" xmlns:r="http://schemas.openxmlformats.org/officeDocument/2006/relationships" xmlns:p="http://schemas.openxmlformats.org/presentationml/2006/main">
  <p:tag name="TIMING" val="|13.2|7.8|11.2"/>
</p:tagLst>
</file>

<file path=ppt/tags/tag3.xml><?xml version="1.0" encoding="utf-8"?>
<p:tagLst xmlns:a="http://schemas.openxmlformats.org/drawingml/2006/main" xmlns:r="http://schemas.openxmlformats.org/officeDocument/2006/relationships" xmlns:p="http://schemas.openxmlformats.org/presentationml/2006/main">
  <p:tag name="TIMING" val="|19.1|11|13.3"/>
</p:tagLst>
</file>

<file path=ppt/tags/tag4.xml><?xml version="1.0" encoding="utf-8"?>
<p:tagLst xmlns:a="http://schemas.openxmlformats.org/drawingml/2006/main" xmlns:r="http://schemas.openxmlformats.org/officeDocument/2006/relationships" xmlns:p="http://schemas.openxmlformats.org/presentationml/2006/main">
  <p:tag name="TIMING" val="|17.7|12.7|14.8|10.2|14.3|15.2|5.7|33.1"/>
</p:tagLst>
</file>

<file path=ppt/tags/tag5.xml><?xml version="1.0" encoding="utf-8"?>
<p:tagLst xmlns:a="http://schemas.openxmlformats.org/drawingml/2006/main" xmlns:r="http://schemas.openxmlformats.org/officeDocument/2006/relationships" xmlns:p="http://schemas.openxmlformats.org/presentationml/2006/main">
  <p:tag name="TIMING" val="|13.8|2.5|13.7|22|16.4"/>
</p:tagLst>
</file>

<file path=ppt/tags/tag6.xml><?xml version="1.0" encoding="utf-8"?>
<p:tagLst xmlns:a="http://schemas.openxmlformats.org/drawingml/2006/main" xmlns:r="http://schemas.openxmlformats.org/officeDocument/2006/relationships" xmlns:p="http://schemas.openxmlformats.org/presentationml/2006/main">
  <p:tag name="TIMING" val="|9"/>
</p:tagLst>
</file>

<file path=ppt/tags/tag7.xml><?xml version="1.0" encoding="utf-8"?>
<p:tagLst xmlns:a="http://schemas.openxmlformats.org/drawingml/2006/main" xmlns:r="http://schemas.openxmlformats.org/officeDocument/2006/relationships" xmlns:p="http://schemas.openxmlformats.org/presentationml/2006/main">
  <p:tag name="TIMING" val="|29"/>
</p:tagLst>
</file>

<file path=ppt/tags/tag8.xml><?xml version="1.0" encoding="utf-8"?>
<p:tagLst xmlns:a="http://schemas.openxmlformats.org/drawingml/2006/main" xmlns:r="http://schemas.openxmlformats.org/officeDocument/2006/relationships" xmlns:p="http://schemas.openxmlformats.org/presentationml/2006/main">
  <p:tag name="TIMING" val="|17.9|12.8|4.7|30|13.3"/>
</p:tagLst>
</file>

<file path=ppt/tags/tag9.xml><?xml version="1.0" encoding="utf-8"?>
<p:tagLst xmlns:a="http://schemas.openxmlformats.org/drawingml/2006/main" xmlns:r="http://schemas.openxmlformats.org/officeDocument/2006/relationships" xmlns:p="http://schemas.openxmlformats.org/presentationml/2006/main">
  <p:tag name="TIMING" val="|18.4|28|11|13.4|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28903</TotalTime>
  <Words>1124</Words>
  <Application>Microsoft Office PowerPoint</Application>
  <PresentationFormat>On-screen Show (4:3)</PresentationFormat>
  <Paragraphs>211</Paragraphs>
  <Slides>22</Slides>
  <Notes>2</Notes>
  <HiddenSlides>0</HiddenSlides>
  <MMClips>22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Office Theme</vt:lpstr>
      <vt:lpstr>Equation</vt:lpstr>
      <vt:lpstr>MathType 6.0 Equation</vt:lpstr>
      <vt:lpstr>6.2 Finding solutions to a system of linear equations</vt:lpstr>
      <vt:lpstr>Introduction</vt:lpstr>
      <vt:lpstr>Zero equations</vt:lpstr>
      <vt:lpstr>Homogeneous linear equations</vt:lpstr>
      <vt:lpstr>Homogeneous linear equations</vt:lpstr>
      <vt:lpstr>Properties of linear equations</vt:lpstr>
      <vt:lpstr>Properties of linear equations</vt:lpstr>
      <vt:lpstr>One equation</vt:lpstr>
      <vt:lpstr>One equation</vt:lpstr>
      <vt:lpstr>Two equations</vt:lpstr>
      <vt:lpstr>Two equations</vt:lpstr>
      <vt:lpstr>Equivalent systems of linear equations</vt:lpstr>
      <vt:lpstr>Two equations</vt:lpstr>
      <vt:lpstr>Two equations</vt:lpstr>
      <vt:lpstr>Systems of three linear equations</vt:lpstr>
      <vt:lpstr>For higher-order systems of linear equations</vt:lpstr>
      <vt:lpstr>Moving forward</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666</cp:revision>
  <dcterms:created xsi:type="dcterms:W3CDTF">2020-04-30T19:27:29Z</dcterms:created>
  <dcterms:modified xsi:type="dcterms:W3CDTF">2020-10-15T19:18:49Z</dcterms:modified>
</cp:coreProperties>
</file>